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jpg" ContentType="image/jpeg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9"/>
  </p:notesMasterIdLst>
  <p:sldIdLst>
    <p:sldId id="371" r:id="rId2"/>
    <p:sldId id="258" r:id="rId3"/>
    <p:sldId id="319" r:id="rId4"/>
    <p:sldId id="411" r:id="rId5"/>
    <p:sldId id="412" r:id="rId6"/>
    <p:sldId id="413" r:id="rId7"/>
    <p:sldId id="414" r:id="rId8"/>
    <p:sldId id="415" r:id="rId9"/>
    <p:sldId id="416" r:id="rId10"/>
    <p:sldId id="417" r:id="rId11"/>
    <p:sldId id="308" r:id="rId12"/>
    <p:sldId id="309" r:id="rId13"/>
    <p:sldId id="310" r:id="rId14"/>
    <p:sldId id="418" r:id="rId15"/>
    <p:sldId id="452" r:id="rId16"/>
    <p:sldId id="419" r:id="rId17"/>
    <p:sldId id="423" r:id="rId18"/>
    <p:sldId id="424" r:id="rId19"/>
    <p:sldId id="425" r:id="rId20"/>
    <p:sldId id="426" r:id="rId21"/>
    <p:sldId id="427" r:id="rId22"/>
    <p:sldId id="430" r:id="rId23"/>
    <p:sldId id="429" r:id="rId24"/>
    <p:sldId id="431" r:id="rId25"/>
    <p:sldId id="451" r:id="rId26"/>
    <p:sldId id="432" r:id="rId27"/>
    <p:sldId id="436" r:id="rId28"/>
    <p:sldId id="443" r:id="rId29"/>
    <p:sldId id="444" r:id="rId30"/>
    <p:sldId id="446" r:id="rId31"/>
    <p:sldId id="447" r:id="rId32"/>
    <p:sldId id="448" r:id="rId33"/>
    <p:sldId id="450" r:id="rId34"/>
    <p:sldId id="449" r:id="rId35"/>
    <p:sldId id="433" r:id="rId36"/>
    <p:sldId id="434" r:id="rId37"/>
    <p:sldId id="316" r:id="rId38"/>
  </p:sldIdLst>
  <p:sldSz cx="12192000" cy="6858000"/>
  <p:notesSz cx="6858000" cy="9144000"/>
  <p:defaultTextStyle>
    <a:defPPr>
      <a:defRPr lang="zh-CN"/>
    </a:defPPr>
    <a:lvl1pPr algn="l" defTabSz="912813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Century Gothic" panose="020B0502020202020204" pitchFamily="34" charset="0"/>
        <a:ea typeface="MS PGothic" panose="020B0600070205080204" pitchFamily="34" charset="-128"/>
        <a:cs typeface="+mn-cs"/>
      </a:defRPr>
    </a:lvl1pPr>
    <a:lvl2pPr marL="455613" indent="1588" algn="l" defTabSz="912813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Century Gothic" panose="020B0502020202020204" pitchFamily="34" charset="0"/>
        <a:ea typeface="MS PGothic" panose="020B0600070205080204" pitchFamily="34" charset="-128"/>
        <a:cs typeface="+mn-cs"/>
      </a:defRPr>
    </a:lvl2pPr>
    <a:lvl3pPr marL="912813" indent="1588" algn="l" defTabSz="912813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Century Gothic" panose="020B0502020202020204" pitchFamily="34" charset="0"/>
        <a:ea typeface="MS PGothic" panose="020B0600070205080204" pitchFamily="34" charset="-128"/>
        <a:cs typeface="+mn-cs"/>
      </a:defRPr>
    </a:lvl3pPr>
    <a:lvl4pPr marL="1370013" indent="1588" algn="l" defTabSz="912813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Century Gothic" panose="020B0502020202020204" pitchFamily="34" charset="0"/>
        <a:ea typeface="MS PGothic" panose="020B0600070205080204" pitchFamily="34" charset="-128"/>
        <a:cs typeface="+mn-cs"/>
      </a:defRPr>
    </a:lvl4pPr>
    <a:lvl5pPr marL="1827213" indent="1588" algn="l" defTabSz="912813" rtl="0" fontAlgn="base">
      <a:spcBef>
        <a:spcPct val="0"/>
      </a:spcBef>
      <a:spcAft>
        <a:spcPct val="0"/>
      </a:spcAft>
      <a:defRPr sz="1900" kern="1200">
        <a:solidFill>
          <a:schemeClr val="tx1"/>
        </a:solidFill>
        <a:latin typeface="Century Gothic" panose="020B0502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900" kern="1200">
        <a:solidFill>
          <a:schemeClr val="tx1"/>
        </a:solidFill>
        <a:latin typeface="Century Gothic" panose="020B0502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1900" kern="1200">
        <a:solidFill>
          <a:schemeClr val="tx1"/>
        </a:solidFill>
        <a:latin typeface="Century Gothic" panose="020B0502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1900" kern="1200">
        <a:solidFill>
          <a:schemeClr val="tx1"/>
        </a:solidFill>
        <a:latin typeface="Century Gothic" panose="020B0502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1900" kern="1200">
        <a:solidFill>
          <a:schemeClr val="tx1"/>
        </a:solidFill>
        <a:latin typeface="Century Gothic" panose="020B0502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5597"/>
    <a:srgbClr val="008000"/>
    <a:srgbClr val="FFC000"/>
    <a:srgbClr val="FF8900"/>
    <a:srgbClr val="4FACC2"/>
    <a:srgbClr val="70AD47"/>
    <a:srgbClr val="8F3540"/>
    <a:srgbClr val="EDEDED"/>
    <a:srgbClr val="165799"/>
    <a:srgbClr val="33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012ECD-51FC-41F1-AA8D-1B2483CD663E}" styleName="浅色样式 2 - 强调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822" autoAdjust="0"/>
    <p:restoredTop sz="91991" autoAdjust="0"/>
  </p:normalViewPr>
  <p:slideViewPr>
    <p:cSldViewPr snapToGrid="0">
      <p:cViewPr varScale="1">
        <p:scale>
          <a:sx n="89" d="100"/>
          <a:sy n="89" d="100"/>
        </p:scale>
        <p:origin x="37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23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41" Type="http://schemas.openxmlformats.org/officeDocument/2006/relationships/viewProps" Target="viewProps.xml"/><Relationship Id="rId42" Type="http://schemas.openxmlformats.org/officeDocument/2006/relationships/theme" Target="theme/theme1.xml"/><Relationship Id="rId43" Type="http://schemas.openxmlformats.org/officeDocument/2006/relationships/tableStyles" Target="tableStyles.xml"/></Relationships>
</file>

<file path=ppt/media/hdphoto1.wdp>
</file>

<file path=ppt/media/image1.jpeg>
</file>

<file path=ppt/media/image10.jpeg>
</file>

<file path=ppt/media/image11.jpg>
</file>

<file path=ppt/media/image12.jpg>
</file>

<file path=ppt/media/image13.jpeg>
</file>

<file path=ppt/media/image13.png>
</file>

<file path=ppt/media/image14.png>
</file>

<file path=ppt/media/image14.tiff>
</file>

<file path=ppt/media/image15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3.tiff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defTabSz="914354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F8743923-1F58-46DA-BC44-9E5FED5D6EF4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defTabSz="914354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panose="020F0502020204030204" pitchFamily="34" charset="0"/>
                <a:ea typeface="宋体" panose="02010600030101010101" pitchFamily="2" charset="-122"/>
              </a:defRPr>
            </a:lvl1pPr>
          </a:lstStyle>
          <a:p>
            <a:fld id="{44C52DF3-1A2C-4F31-9DB8-FEA72529F91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1345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912813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5613" algn="l" defTabSz="912813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2813" algn="l" defTabSz="912813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013" algn="l" defTabSz="912813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213" algn="l" defTabSz="912813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2813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This is the outline of my presentation today.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13722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2813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An online newspaper archive, LexisNexis, is used to collect the data.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4383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2813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An online newspaper archive, LexisNexis, is used to collect the data.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25416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2813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part, USAS broad categories with most collocates in each corpus would be examined, which is the category A, N and T.</a:t>
            </a:r>
            <a:endParaRPr lang="en-GB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99758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2813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Statistically,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they</a:t>
            </a:r>
            <a:r>
              <a:rPr lang="zh-CN" altLang="en-US" dirty="0" smtClean="0"/>
              <a:t> </a:t>
            </a:r>
            <a:r>
              <a:rPr lang="en-GB" altLang="zh-CN" baseline="0" dirty="0" smtClean="0"/>
              <a:t>are actually the top three categories</a:t>
            </a:r>
            <a:r>
              <a:rPr lang="en-US" altLang="zh-CN" baseline="0" dirty="0" smtClean="0"/>
              <a:t>.</a:t>
            </a:r>
            <a:endParaRPr lang="zh-CN" altLang="en-US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04034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38514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zh-CN" dirty="0" smtClean="0"/>
              <a:t>Well, transition is change.</a:t>
            </a:r>
          </a:p>
          <a:p>
            <a:pPr algn="just"/>
            <a:r>
              <a:rPr lang="en-US" altLang="zh-CN" dirty="0" smtClean="0"/>
              <a:t>Firstly, let’s review how women’s status in China has changed during China’s long history.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9604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4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r>
              <a:rPr lang="en-GB" altLang="zh-CN" dirty="0" smtClean="0"/>
              <a:t>China was a feudal society</a:t>
            </a:r>
            <a:r>
              <a:rPr lang="en-GB" altLang="zh-CN" baseline="0" dirty="0" smtClean="0"/>
              <a:t> for more than 2 thousands years, under the dominant influence of Confucianism. </a:t>
            </a:r>
          </a:p>
          <a:p>
            <a:pPr>
              <a:spcBef>
                <a:spcPct val="0"/>
              </a:spcBef>
            </a:pPr>
            <a:r>
              <a:rPr lang="en-GB" altLang="zh-CN" baseline="0" dirty="0" smtClean="0"/>
              <a:t>Women had to be subject to the male figures throughout their lifetime.</a:t>
            </a:r>
            <a:endParaRPr lang="zh-CN" altLang="en-US" dirty="0" smtClean="0"/>
          </a:p>
        </p:txBody>
      </p:sp>
      <p:sp>
        <p:nvSpPr>
          <p:cNvPr id="49155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fld id="{EB82F8BD-676A-46CB-A3B2-A40E359D90AB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  <a:pPr/>
              <a:t>11</a:t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770030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017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just">
              <a:spcBef>
                <a:spcPct val="0"/>
              </a:spcBef>
            </a:pPr>
            <a:r>
              <a:rPr lang="en-GB" altLang="zh-CN" dirty="0" smtClean="0"/>
              <a:t>From</a:t>
            </a:r>
            <a:r>
              <a:rPr lang="en-GB" altLang="zh-CN" baseline="0" dirty="0" smtClean="0"/>
              <a:t> 1912, women’s status was improved substantially during China’s short Republican Era.</a:t>
            </a:r>
          </a:p>
          <a:p>
            <a:pPr algn="just">
              <a:spcBef>
                <a:spcPct val="0"/>
              </a:spcBef>
            </a:pPr>
            <a:r>
              <a:rPr lang="en-GB" altLang="zh-CN" baseline="0" dirty="0" smtClean="0"/>
              <a:t>Since 1949, Chairman Mao proposed that “women should hold up half the sky”, which is the propaganda of Chinese government for women.</a:t>
            </a:r>
          </a:p>
          <a:p>
            <a:pPr algn="just">
              <a:spcBef>
                <a:spcPct val="0"/>
              </a:spcBef>
            </a:pPr>
            <a:r>
              <a:rPr lang="en-GB" altLang="zh-CN" dirty="0" smtClean="0"/>
              <a:t>In modern society,</a:t>
            </a:r>
            <a:r>
              <a:rPr lang="en-GB" altLang="zh-CN" baseline="0" dirty="0" smtClean="0"/>
              <a:t> especially 21</a:t>
            </a:r>
            <a:r>
              <a:rPr lang="en-GB" altLang="zh-CN" baseline="30000" dirty="0" smtClean="0"/>
              <a:t>st</a:t>
            </a:r>
            <a:r>
              <a:rPr lang="en-GB" altLang="zh-CN" baseline="0" dirty="0" smtClean="0"/>
              <a:t> century, women have acquired increasingly more rights in political, economic and social life.</a:t>
            </a:r>
            <a:endParaRPr lang="zh-CN" altLang="en-US" dirty="0" smtClean="0"/>
          </a:p>
        </p:txBody>
      </p:sp>
      <p:sp>
        <p:nvSpPr>
          <p:cNvPr id="5017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fld id="{67B1B91D-D842-46F3-B398-8C97EF7DB753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  <a:pPr/>
              <a:t>12</a:t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09952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幻灯片图像占位符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2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51203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fld id="{30884779-313F-4FEE-91A0-578779832C93}" type="slidenum">
              <a:rPr lang="zh-CN" altLang="en-US" sz="1200">
                <a:latin typeface="Calibri" panose="020F0502020204030204" pitchFamily="34" charset="0"/>
                <a:ea typeface="宋体" panose="02010600030101010101" pitchFamily="2" charset="-122"/>
              </a:rPr>
              <a:pPr/>
              <a:t>13</a:t>
            </a:fld>
            <a:endParaRPr lang="zh-CN" altLang="en-US" sz="1200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659206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The approach of CDA is utilized, which deals with “social power abuse, dominance and inequality”,</a:t>
            </a:r>
            <a:r>
              <a:rPr lang="en-US" altLang="zh-CN" baseline="0" dirty="0" smtClean="0"/>
              <a:t> </a:t>
            </a:r>
            <a:r>
              <a:rPr lang="en-GB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involving how they are enacted, reproduced, and resisted by textual information.</a:t>
            </a:r>
          </a:p>
          <a:p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 is also adopted, which studies a large collection of texts, aided by computer technology to avoid “cherry-picking”. </a:t>
            </a:r>
          </a:p>
          <a:p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paper, I would focus on collocations which are the co-occur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-GB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</a:t>
            </a:r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words of certain search term, which contain the semantic profile of search term. </a:t>
            </a:r>
          </a:p>
          <a:p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semantic prosody would also be focused, which provides the attitude associated with lexical items, either positive or negative.</a:t>
            </a:r>
          </a:p>
          <a:p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Notably, a combined approach is used, which makes them benefit from each other, to ensure both the qualitative and quantitative perspectives.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59585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The approach of CDA is utilized, which deals with “social power abuse, dominance and inequality”,</a:t>
            </a:r>
            <a:r>
              <a:rPr lang="en-US" altLang="zh-CN" baseline="0" dirty="0" smtClean="0"/>
              <a:t> </a:t>
            </a:r>
            <a:r>
              <a:rPr lang="en-GB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involving how they are enacted, reproduced, and resisted by textual information.</a:t>
            </a:r>
          </a:p>
          <a:p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 is also adopted, which studies a large collection of texts, aided by computer technology to avoid “cherry-picking”. </a:t>
            </a:r>
          </a:p>
          <a:p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this paper, I would focus on collocations which are the co-occur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</a:t>
            </a:r>
            <a:r>
              <a:rPr lang="en-GB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ed</a:t>
            </a:r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words of certain search term, which contain the semantic profile of search term. </a:t>
            </a:r>
          </a:p>
          <a:p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semantic prosody would also be focused, which provides the attitude associated with lexical items, either positive or negative.</a:t>
            </a:r>
          </a:p>
          <a:p>
            <a:r>
              <a:rPr lang="en-GB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Notably, a combined approach is used, which makes them benefit from each other, to ensure both the qualitative and quantitative perspectives.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25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97099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2813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An online newspaper archive, LexisNexis, is used to collect the data.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C52DF3-1A2C-4F31-9DB8-FEA72529F91A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22519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78" indent="0" algn="ctr">
              <a:buNone/>
              <a:defRPr sz="2000"/>
            </a:lvl2pPr>
            <a:lvl3pPr marL="914354" indent="0" algn="ctr">
              <a:buNone/>
              <a:defRPr sz="1900"/>
            </a:lvl3pPr>
            <a:lvl4pPr marL="1371532" indent="0" algn="ctr">
              <a:buNone/>
              <a:defRPr sz="1600"/>
            </a:lvl4pPr>
            <a:lvl5pPr marL="1828709" indent="0" algn="ctr">
              <a:buNone/>
              <a:defRPr sz="1600"/>
            </a:lvl5pPr>
            <a:lvl6pPr marL="2285886" indent="0" algn="ctr">
              <a:buNone/>
              <a:defRPr sz="1600"/>
            </a:lvl6pPr>
            <a:lvl7pPr marL="2743062" indent="0" algn="ctr">
              <a:buNone/>
              <a:defRPr sz="1600"/>
            </a:lvl7pPr>
            <a:lvl8pPr marL="3200240" indent="0" algn="ctr">
              <a:buNone/>
              <a:defRPr sz="1600"/>
            </a:lvl8pPr>
            <a:lvl9pPr marL="3657418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D5315A8-2FE7-40C7-AED9-75736E64A940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F35F35E-BCDD-469A-AD20-20F8F08CA8E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8146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9AC0163-0BC8-4E63-999B-4C79795163C3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DCB7BB2-0C99-419E-9A05-E22A05054A0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34171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2" y="365127"/>
            <a:ext cx="2628900" cy="5811839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2" y="365127"/>
            <a:ext cx="7734300" cy="5811839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BF3E5F2-9B86-423C-892E-C64DC439F083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FF120AE-32A8-4B3A-A177-4D4EC263BEC8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3861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/>
          <p:cNvSpPr/>
          <p:nvPr userDrawn="1"/>
        </p:nvSpPr>
        <p:spPr>
          <a:xfrm>
            <a:off x="5179328" y="1916832"/>
            <a:ext cx="1800200" cy="1800200"/>
          </a:xfrm>
          <a:prstGeom prst="ellipse">
            <a:avLst/>
          </a:prstGeom>
          <a:noFill/>
          <a:ln w="19050">
            <a:solidFill>
              <a:srgbClr val="2051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5612203" y="2421509"/>
            <a:ext cx="1044178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6000">
                <a:solidFill>
                  <a:schemeClr val="tx1">
                    <a:lumMod val="85000"/>
                    <a:lumOff val="15000"/>
                  </a:schemeClr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 smtClean="0"/>
              <a:t>01</a:t>
            </a:r>
            <a:endParaRPr lang="zh-CN" altLang="en-US" dirty="0" smtClean="0"/>
          </a:p>
        </p:txBody>
      </p:sp>
      <p:sp>
        <p:nvSpPr>
          <p:cNvPr id="55" name="文本占位符 6"/>
          <p:cNvSpPr>
            <a:spLocks noGrp="1"/>
          </p:cNvSpPr>
          <p:nvPr>
            <p:ph type="body" sz="quarter" idx="11" hasCustomPrompt="1"/>
          </p:nvPr>
        </p:nvSpPr>
        <p:spPr>
          <a:xfrm>
            <a:off x="5124013" y="3890952"/>
            <a:ext cx="1891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baseline="0">
                <a:solidFill>
                  <a:srgbClr val="20517C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 smtClean="0"/>
              <a:t>PART ONE</a:t>
            </a:r>
            <a:endParaRPr lang="zh-CN" altLang="en-US" dirty="0" smtClean="0"/>
          </a:p>
        </p:txBody>
      </p:sp>
      <p:sp>
        <p:nvSpPr>
          <p:cNvPr id="56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3503712" y="4372336"/>
            <a:ext cx="5195640" cy="49682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4000" baseline="0">
                <a:solidFill>
                  <a:srgbClr val="20517C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 smtClean="0"/>
              <a:t>绪论引言</a:t>
            </a:r>
          </a:p>
        </p:txBody>
      </p:sp>
      <p:sp>
        <p:nvSpPr>
          <p:cNvPr id="57" name="矩形 56"/>
          <p:cNvSpPr/>
          <p:nvPr userDrawn="1"/>
        </p:nvSpPr>
        <p:spPr>
          <a:xfrm>
            <a:off x="-24680" y="0"/>
            <a:ext cx="12216680" cy="1268760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矩形 57"/>
          <p:cNvSpPr/>
          <p:nvPr userDrawn="1"/>
        </p:nvSpPr>
        <p:spPr>
          <a:xfrm>
            <a:off x="-24680" y="5661248"/>
            <a:ext cx="12216680" cy="1195648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92314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内容页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矩形 59"/>
          <p:cNvSpPr/>
          <p:nvPr userDrawn="1"/>
        </p:nvSpPr>
        <p:spPr>
          <a:xfrm>
            <a:off x="-24680" y="0"/>
            <a:ext cx="12216680" cy="1124744"/>
          </a:xfrm>
          <a:prstGeom prst="rect">
            <a:avLst/>
          </a:prstGeom>
          <a:solidFill>
            <a:srgbClr val="2051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59944" y="278936"/>
            <a:ext cx="864096" cy="1008063"/>
          </a:xfrm>
          <a:prstGeom prst="rect">
            <a:avLst/>
          </a:prstGeom>
        </p:spPr>
        <p:txBody>
          <a:bodyPr/>
          <a:lstStyle>
            <a:lvl1pPr marL="0" indent="0" algn="dist">
              <a:buNone/>
              <a:defRPr sz="4800" b="1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zh-CN" dirty="0" smtClean="0"/>
              <a:t>01</a:t>
            </a:r>
            <a:endParaRPr lang="zh-CN" altLang="en-US" dirty="0" smtClean="0"/>
          </a:p>
        </p:txBody>
      </p:sp>
      <p:sp>
        <p:nvSpPr>
          <p:cNvPr id="63" name="文本占位符 6"/>
          <p:cNvSpPr>
            <a:spLocks noGrp="1"/>
          </p:cNvSpPr>
          <p:nvPr>
            <p:ph type="body" sz="quarter" idx="12" hasCustomPrompt="1"/>
          </p:nvPr>
        </p:nvSpPr>
        <p:spPr>
          <a:xfrm>
            <a:off x="1437592" y="348250"/>
            <a:ext cx="4586400" cy="496824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40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 smtClean="0"/>
              <a:t>绪论引言</a:t>
            </a:r>
          </a:p>
        </p:txBody>
      </p:sp>
      <p:cxnSp>
        <p:nvCxnSpPr>
          <p:cNvPr id="64" name="直接连接符 63"/>
          <p:cNvCxnSpPr/>
          <p:nvPr userDrawn="1"/>
        </p:nvCxnSpPr>
        <p:spPr>
          <a:xfrm flipH="1">
            <a:off x="1102301" y="407372"/>
            <a:ext cx="307464" cy="48496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0304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  <p15:guide id="2" pos="717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7BDE230-A063-4AF5-A168-CA03B6DD05EC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568F9B-73D0-4C20-9746-2BAD0D3CA8B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105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41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0C337B6-44C7-4A6B-959C-D2F9A8BF7558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F36EA58-6BF8-4BCD-8500-1AE429F0371C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1488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9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AE8C924-715B-46B0-87CF-B8F265476323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D0E3BE6-4025-465C-840A-ED97DA9B189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93655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78" indent="0">
              <a:buNone/>
              <a:defRPr sz="2000" b="1"/>
            </a:lvl2pPr>
            <a:lvl3pPr marL="914354" indent="0">
              <a:buNone/>
              <a:defRPr sz="1900" b="1"/>
            </a:lvl3pPr>
            <a:lvl4pPr marL="1371532" indent="0">
              <a:buNone/>
              <a:defRPr sz="1600" b="1"/>
            </a:lvl4pPr>
            <a:lvl5pPr marL="1828709" indent="0">
              <a:buNone/>
              <a:defRPr sz="1600" b="1"/>
            </a:lvl5pPr>
            <a:lvl6pPr marL="2285886" indent="0">
              <a:buNone/>
              <a:defRPr sz="1600" b="1"/>
            </a:lvl6pPr>
            <a:lvl7pPr marL="2743062" indent="0">
              <a:buNone/>
              <a:defRPr sz="1600" b="1"/>
            </a:lvl7pPr>
            <a:lvl8pPr marL="3200240" indent="0">
              <a:buNone/>
              <a:defRPr sz="1600" b="1"/>
            </a:lvl8pPr>
            <a:lvl9pPr marL="3657418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35BC803-AB3D-43AB-A63B-ED550059FB00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1527AC3-A2F2-4158-B9D9-CB07DC03ED8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077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D4F19A9-8360-4E8D-A1D3-08190D7BBF5F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A39FE29-CCDB-4676-85EA-B469C59D054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86701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ACE94A9-C559-49C3-9B7A-455D188C5ED5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F8BB85-406F-4D73-B7A7-FE0F60D36C4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5962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8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500"/>
            </a:lvl2pPr>
            <a:lvl3pPr marL="914354" indent="0">
              <a:buNone/>
              <a:defRPr sz="1200"/>
            </a:lvl3pPr>
            <a:lvl4pPr marL="1371532" indent="0">
              <a:buNone/>
              <a:defRPr sz="1100"/>
            </a:lvl4pPr>
            <a:lvl5pPr marL="1828709" indent="0">
              <a:buNone/>
              <a:defRPr sz="1100"/>
            </a:lvl5pPr>
            <a:lvl6pPr marL="2285886" indent="0">
              <a:buNone/>
              <a:defRPr sz="1100"/>
            </a:lvl6pPr>
            <a:lvl7pPr marL="2743062" indent="0">
              <a:buNone/>
              <a:defRPr sz="1100"/>
            </a:lvl7pPr>
            <a:lvl8pPr marL="3200240" indent="0">
              <a:buNone/>
              <a:defRPr sz="1100"/>
            </a:lvl8pPr>
            <a:lvl9pPr marL="3657418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7616130-BF79-47D7-BE1F-BBDC5E628D50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52F7953-8825-41DA-A460-88EDD45A1320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3862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8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178" indent="0">
              <a:buNone/>
              <a:defRPr sz="2800"/>
            </a:lvl2pPr>
            <a:lvl3pPr marL="914354" indent="0">
              <a:buNone/>
              <a:defRPr sz="2400"/>
            </a:lvl3pPr>
            <a:lvl4pPr marL="1371532" indent="0">
              <a:buNone/>
              <a:defRPr sz="2000"/>
            </a:lvl4pPr>
            <a:lvl5pPr marL="1828709" indent="0">
              <a:buNone/>
              <a:defRPr sz="2000"/>
            </a:lvl5pPr>
            <a:lvl6pPr marL="2285886" indent="0">
              <a:buNone/>
              <a:defRPr sz="2000"/>
            </a:lvl6pPr>
            <a:lvl7pPr marL="2743062" indent="0">
              <a:buNone/>
              <a:defRPr sz="2000"/>
            </a:lvl7pPr>
            <a:lvl8pPr marL="3200240" indent="0">
              <a:buNone/>
              <a:defRPr sz="2000"/>
            </a:lvl8pPr>
            <a:lvl9pPr marL="3657418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2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78" indent="0">
              <a:buNone/>
              <a:defRPr sz="1500"/>
            </a:lvl2pPr>
            <a:lvl3pPr marL="914354" indent="0">
              <a:buNone/>
              <a:defRPr sz="1200"/>
            </a:lvl3pPr>
            <a:lvl4pPr marL="1371532" indent="0">
              <a:buNone/>
              <a:defRPr sz="1100"/>
            </a:lvl4pPr>
            <a:lvl5pPr marL="1828709" indent="0">
              <a:buNone/>
              <a:defRPr sz="1100"/>
            </a:lvl5pPr>
            <a:lvl6pPr marL="2285886" indent="0">
              <a:buNone/>
              <a:defRPr sz="1100"/>
            </a:lvl6pPr>
            <a:lvl7pPr marL="2743062" indent="0">
              <a:buNone/>
              <a:defRPr sz="1100"/>
            </a:lvl7pPr>
            <a:lvl8pPr marL="3200240" indent="0">
              <a:buNone/>
              <a:defRPr sz="1100"/>
            </a:lvl8pPr>
            <a:lvl9pPr marL="3657418" indent="0">
              <a:buNone/>
              <a:defRPr sz="11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6F8BBEF-7753-4C78-B6D0-32AB6C2C234B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E882323-689D-4B6D-AFEE-6B96CAA94E39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80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5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6" tIns="45718" rIns="91436" bIns="4571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8195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wrap="square" lIns="91436" tIns="45718" rIns="91436" bIns="45718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ea typeface="微软雅黑" panose="020B0503020204020204" pitchFamily="34" charset="-122"/>
              </a:defRPr>
            </a:lvl1pPr>
          </a:lstStyle>
          <a:p>
            <a:fld id="{810E394E-E6EC-446E-8F14-6B22891B3DB9}" type="datetimeFigureOut">
              <a:rPr lang="zh-CN" altLang="en-US"/>
              <a:pPr/>
              <a:t>2018/4/28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 defTabSz="914354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36" tIns="45718" rIns="91436" bIns="45718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ea typeface="微软雅黑" panose="020B0503020204020204" pitchFamily="34" charset="-122"/>
              </a:defRPr>
            </a:lvl1pPr>
          </a:lstStyle>
          <a:p>
            <a:fld id="{A8C916B3-CC67-4144-947F-6A6718B0F395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4" r:id="rId12"/>
    <p:sldLayoutId id="2147483678" r:id="rId13"/>
  </p:sldLayoutIdLst>
  <p:txStyles>
    <p:titleStyle>
      <a:lvl1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2pPr>
      <a:lvl3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3pPr>
      <a:lvl4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4pPr>
      <a:lvl5pPr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5pPr>
      <a:lvl6pPr marL="4572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6pPr>
      <a:lvl7pPr marL="9144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7pPr>
      <a:lvl8pPr marL="13716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8pPr>
      <a:lvl9pPr marL="1828800" algn="l" defTabSz="912813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entury Gothic" panose="020B0502020202020204" pitchFamily="34" charset="0"/>
          <a:ea typeface="微软雅黑" panose="020B0503020204020204" pitchFamily="34" charset="-122"/>
        </a:defRPr>
      </a:lvl9pPr>
    </p:titleStyle>
    <p:bodyStyle>
      <a:lvl1pPr marL="227013" indent="-227013" algn="l" defTabSz="912813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4213" indent="-227013" algn="l" defTabSz="912813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413" indent="-227013" algn="l" defTabSz="912813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613" indent="-227013" algn="l" defTabSz="912813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813" indent="-227013" algn="l" defTabSz="912813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png"/><Relationship Id="rId5" Type="http://schemas.microsoft.com/office/2007/relationships/hdphoto" Target="../media/hdphoto1.wdp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9.png"/><Relationship Id="rId5" Type="http://schemas.openxmlformats.org/officeDocument/2006/relationships/image" Target="../media/image8.png"/><Relationship Id="rId6" Type="http://schemas.openxmlformats.org/officeDocument/2006/relationships/image" Target="../media/image10.jpeg"/><Relationship Id="rId7" Type="http://schemas.openxmlformats.org/officeDocument/2006/relationships/image" Target="../media/image11.jpg"/><Relationship Id="rId8" Type="http://schemas.openxmlformats.org/officeDocument/2006/relationships/image" Target="../media/image12.jp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leong1016.github.io/dsmt/" TargetMode="External"/><Relationship Id="rId3" Type="http://schemas.openxmlformats.org/officeDocument/2006/relationships/image" Target="../media/image1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34113"/>
          <a:stretch/>
        </p:blipFill>
        <p:spPr>
          <a:xfrm>
            <a:off x="8394523" y="5501124"/>
            <a:ext cx="1790931" cy="1179996"/>
          </a:xfrm>
          <a:prstGeom prst="rect">
            <a:avLst/>
          </a:prstGeom>
        </p:spPr>
      </p:pic>
      <p:sp>
        <p:nvSpPr>
          <p:cNvPr id="7171" name="矩形 78"/>
          <p:cNvSpPr>
            <a:spLocks noChangeArrowheads="1"/>
          </p:cNvSpPr>
          <p:nvPr/>
        </p:nvSpPr>
        <p:spPr bwMode="auto">
          <a:xfrm rot="10800000">
            <a:off x="-1" y="4554537"/>
            <a:ext cx="12184063" cy="1235075"/>
          </a:xfrm>
          <a:prstGeom prst="rect">
            <a:avLst/>
          </a:prstGeom>
          <a:gradFill flip="none" rotWithShape="1">
            <a:gsLst>
              <a:gs pos="50000">
                <a:srgbClr val="4472C4">
                  <a:alpha val="90000"/>
                </a:srgbClr>
              </a:gs>
              <a:gs pos="100000">
                <a:srgbClr val="F7FAFD">
                  <a:alpha val="0"/>
                </a:srgbClr>
              </a:gs>
            </a:gsLst>
            <a:lin ang="0" scaled="1"/>
            <a:tileRect/>
          </a:gradFill>
          <a:ln>
            <a:noFill/>
          </a:ln>
          <a:effectLst>
            <a:outerShdw blurRad="393700" dist="76200" dir="5819980" sx="99001" sy="99001" algn="t" rotWithShape="0">
              <a:srgbClr val="808080">
                <a:alpha val="50000"/>
              </a:srgbClr>
            </a:outerShdw>
          </a:effectLst>
        </p:spPr>
        <p:txBody>
          <a:bodyPr lIns="91438" tIns="45719" rIns="91438" bIns="45719" anchor="ctr"/>
          <a:lstStyle/>
          <a:p>
            <a:pPr algn="ctr"/>
            <a:endParaRPr lang="zh-CN" altLang="en-US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0" y="3816770"/>
            <a:ext cx="12191999" cy="461661"/>
          </a:xfrm>
          <a:prstGeom prst="rect">
            <a:avLst/>
          </a:prstGeom>
          <a:noFill/>
        </p:spPr>
        <p:txBody>
          <a:bodyPr lIns="91436" tIns="45718" rIns="91436" bIns="45718">
            <a:spAutoFit/>
          </a:bodyPr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2400" b="1" spc="600" dirty="0" smtClean="0">
                <a:solidFill>
                  <a:schemeClr val="bg1">
                    <a:lumMod val="50000"/>
                    <a:alpha val="78000"/>
                  </a:schemeClr>
                </a:solidFill>
                <a:latin typeface="+mn-lt"/>
                <a:ea typeface="+mn-ea"/>
                <a:cs typeface="Segoe UI Semilight" panose="020B0402040204020203" pitchFamily="34" charset="0"/>
              </a:rPr>
              <a:t>CS6965 Advanced Data Visualization</a:t>
            </a:r>
            <a:endParaRPr lang="zh-CN" altLang="en-US" sz="2400" b="1" spc="600" dirty="0">
              <a:solidFill>
                <a:schemeClr val="bg1">
                  <a:lumMod val="50000"/>
                  <a:alpha val="78000"/>
                </a:schemeClr>
              </a:solidFill>
              <a:latin typeface="+mn-lt"/>
              <a:ea typeface="+mn-ea"/>
              <a:cs typeface="Segoe UI Semilight" panose="020B0402040204020203" pitchFamily="34" charset="0"/>
            </a:endParaRPr>
          </a:p>
        </p:txBody>
      </p:sp>
      <p:sp>
        <p:nvSpPr>
          <p:cNvPr id="18437" name="文本框 47"/>
          <p:cNvSpPr txBox="1">
            <a:spLocks noChangeArrowheads="1"/>
          </p:cNvSpPr>
          <p:nvPr/>
        </p:nvSpPr>
        <p:spPr bwMode="auto">
          <a:xfrm>
            <a:off x="0" y="1675952"/>
            <a:ext cx="12192000" cy="1776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8" tIns="45719" rIns="91438" bIns="45719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 eaLnBrk="1" hangingPunct="1">
              <a:lnSpc>
                <a:spcPct val="120000"/>
              </a:lnSpc>
            </a:pPr>
            <a:r>
              <a:rPr lang="en-US" altLang="zh-CN" sz="4800" dirty="0" smtClean="0">
                <a:ea typeface="MS PGothic" panose="020B0600070205080204" pitchFamily="34" charset="-128"/>
              </a:rPr>
              <a:t>A Visualization for </a:t>
            </a:r>
          </a:p>
          <a:p>
            <a:pPr algn="ctr" eaLnBrk="1" hangingPunct="1">
              <a:lnSpc>
                <a:spcPct val="120000"/>
              </a:lnSpc>
            </a:pPr>
            <a:r>
              <a:rPr lang="en-US" altLang="zh-CN" sz="4800" dirty="0" smtClean="0">
                <a:ea typeface="MS PGothic" panose="020B0600070205080204" pitchFamily="34" charset="-128"/>
              </a:rPr>
              <a:t>Discrete Stratified Morse Theory</a:t>
            </a:r>
            <a:endParaRPr lang="zh-CN" altLang="en-US" sz="4800" dirty="0">
              <a:solidFill>
                <a:schemeClr val="tx2"/>
              </a:solidFill>
            </a:endParaRPr>
          </a:p>
        </p:txBody>
      </p:sp>
      <p:sp>
        <p:nvSpPr>
          <p:cNvPr id="18439" name="文本框 45"/>
          <p:cNvSpPr txBox="1">
            <a:spLocks noChangeArrowheads="1"/>
          </p:cNvSpPr>
          <p:nvPr/>
        </p:nvSpPr>
        <p:spPr bwMode="auto">
          <a:xfrm>
            <a:off x="4692650" y="4791075"/>
            <a:ext cx="6218238" cy="7078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6" tIns="45718" rIns="91436" bIns="45718">
            <a:spAutoFit/>
          </a:bodyPr>
          <a:lstStyle>
            <a:lvl1pPr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r" eaLnBrk="1" hangingPunct="1"/>
            <a:r>
              <a:rPr lang="en-US" altLang="zh-CN" sz="2000" dirty="0" smtClean="0">
                <a:solidFill>
                  <a:schemeClr val="bg1"/>
                </a:solidFill>
                <a:cs typeface="Segoe UI Semilight" panose="020B0402040204020203" pitchFamily="34" charset="0"/>
              </a:rPr>
              <a:t>Yulong Liang</a:t>
            </a:r>
          </a:p>
          <a:p>
            <a:pPr algn="r" eaLnBrk="1" hangingPunct="1"/>
            <a:r>
              <a:rPr lang="en-US" altLang="zh-CN" sz="2000" dirty="0" smtClean="0">
                <a:solidFill>
                  <a:schemeClr val="bg1"/>
                </a:solidFill>
                <a:cs typeface="Segoe UI Semilight" panose="020B0402040204020203" pitchFamily="34" charset="0"/>
              </a:rPr>
              <a:t>The University of Utah</a:t>
            </a:r>
            <a:endParaRPr lang="en-US" altLang="zh-CN" sz="2000" dirty="0">
              <a:solidFill>
                <a:schemeClr val="bg1"/>
              </a:solidFill>
              <a:cs typeface="Segoe UI Semilight" panose="020B0402040204020203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 rot="16200000">
            <a:off x="-454062" y="4979570"/>
            <a:ext cx="1271471" cy="363349"/>
            <a:chOff x="6507038" y="462977"/>
            <a:chExt cx="2430800" cy="471379"/>
          </a:xfrm>
        </p:grpSpPr>
        <p:grpSp>
          <p:nvGrpSpPr>
            <p:cNvPr id="15" name="组合 14"/>
            <p:cNvGrpSpPr/>
            <p:nvPr/>
          </p:nvGrpSpPr>
          <p:grpSpPr>
            <a:xfrm flipV="1">
              <a:off x="6507038" y="462977"/>
              <a:ext cx="1917435" cy="471379"/>
              <a:chOff x="810775" y="1533962"/>
              <a:chExt cx="7782374" cy="1913206"/>
            </a:xfrm>
          </p:grpSpPr>
          <p:sp>
            <p:nvSpPr>
              <p:cNvPr id="17" name="圆角矩形 16"/>
              <p:cNvSpPr/>
              <p:nvPr/>
            </p:nvSpPr>
            <p:spPr>
              <a:xfrm>
                <a:off x="2848247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8" name="圆角矩形 17"/>
              <p:cNvSpPr/>
              <p:nvPr/>
            </p:nvSpPr>
            <p:spPr>
              <a:xfrm>
                <a:off x="810775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圆角矩形 18"/>
              <p:cNvSpPr/>
              <p:nvPr/>
            </p:nvSpPr>
            <p:spPr>
              <a:xfrm>
                <a:off x="6848755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圆角矩形 19"/>
              <p:cNvSpPr/>
              <p:nvPr/>
            </p:nvSpPr>
            <p:spPr>
              <a:xfrm>
                <a:off x="4811283" y="1533962"/>
                <a:ext cx="1744394" cy="1913206"/>
              </a:xfrm>
              <a:prstGeom prst="roundRect">
                <a:avLst>
                  <a:gd name="adj" fmla="val 5039"/>
                </a:avLst>
              </a:prstGeom>
              <a:solidFill>
                <a:schemeClr val="accent5">
                  <a:lumMod val="75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6" name="圆角矩形 15"/>
            <p:cNvSpPr/>
            <p:nvPr/>
          </p:nvSpPr>
          <p:spPr>
            <a:xfrm flipV="1">
              <a:off x="8508051" y="462977"/>
              <a:ext cx="429787" cy="471379"/>
            </a:xfrm>
            <a:prstGeom prst="roundRect">
              <a:avLst>
                <a:gd name="adj" fmla="val 5039"/>
              </a:avLst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5020" y="6076689"/>
            <a:ext cx="2315827" cy="60443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40000" contrast="-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083864" y="5952158"/>
            <a:ext cx="1869574" cy="728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328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11"/>
    </mc:Choice>
    <mc:Fallback xmlns="">
      <p:transition xmlns:p14="http://schemas.microsoft.com/office/powerpoint/2010/main" advTm="3011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532" y="-18173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32" y="5582992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209272" y="1938447"/>
            <a:ext cx="1784517" cy="1784517"/>
          </a:xfrm>
          <a:prstGeom prst="ellipse">
            <a:avLst/>
          </a:prstGeom>
          <a:noFill/>
          <a:ln w="381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 smtClean="0">
                <a:solidFill>
                  <a:srgbClr val="2B6DA6"/>
                </a:solidFill>
              </a:rPr>
              <a:t>02</a:t>
            </a:r>
            <a:endParaRPr lang="zh-CN" altLang="en-US" sz="6000" dirty="0">
              <a:solidFill>
                <a:srgbClr val="2B6DA6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4610909"/>
            <a:ext cx="12191999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dirty="0" smtClean="0">
                <a:solidFill>
                  <a:srgbClr val="165799"/>
                </a:solidFill>
                <a:ea typeface="微软雅黑" panose="020B0503020204020204" pitchFamily="34" charset="-122"/>
                <a:cs typeface="Calibri"/>
              </a:rPr>
              <a:t>THEORETICAL DETAILS</a:t>
            </a:r>
            <a:endParaRPr lang="zh-CN" altLang="en-US" sz="3600" dirty="0">
              <a:solidFill>
                <a:srgbClr val="165799"/>
              </a:solidFill>
              <a:latin typeface="+mj-lt"/>
              <a:ea typeface="微软雅黑" panose="020B0503020204020204" pitchFamily="34" charset="-122"/>
              <a:cs typeface="Calibri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4055976"/>
            <a:ext cx="12192000" cy="49212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cs typeface="Times New Roman"/>
              </a:rPr>
              <a:t>PART </a:t>
            </a:r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软雅黑" panose="020B0503020204020204" pitchFamily="34" charset="-122"/>
                <a:cs typeface="Times New Roman"/>
              </a:rPr>
              <a:t>I</a:t>
            </a:r>
            <a:r>
              <a:rPr lang="en-GB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软雅黑" panose="020B0503020204020204" pitchFamily="34" charset="-122"/>
                <a:cs typeface="Times New Roman"/>
              </a:rPr>
              <a:t>I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软雅黑" panose="020B0503020204020204" pitchFamily="34" charset="-122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63857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3786188"/>
            <a:ext cx="12192000" cy="87312"/>
          </a:xfrm>
          <a:prstGeom prst="rect">
            <a:avLst/>
          </a:prstGeom>
          <a:solidFill>
            <a:srgbClr val="165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anchor="ctr"/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方正正纤黑简体" panose="02000000000000000000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0" y="3286125"/>
            <a:ext cx="12192000" cy="28575"/>
          </a:xfrm>
          <a:prstGeom prst="rect">
            <a:avLst/>
          </a:prstGeom>
          <a:solidFill>
            <a:srgbClr val="1657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anchor="ctr"/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方正正纤黑简体" panose="02000000000000000000" pitchFamily="2" charset="-122"/>
            </a:endParaRPr>
          </a:p>
        </p:txBody>
      </p:sp>
      <p:grpSp>
        <p:nvGrpSpPr>
          <p:cNvPr id="3" name="组合 2"/>
          <p:cNvGrpSpPr>
            <a:grpSpLocks/>
          </p:cNvGrpSpPr>
          <p:nvPr/>
        </p:nvGrpSpPr>
        <p:grpSpPr bwMode="auto">
          <a:xfrm>
            <a:off x="4941888" y="2147888"/>
            <a:ext cx="2308225" cy="2306637"/>
            <a:chOff x="3706755" y="1610326"/>
            <a:chExt cx="1730490" cy="1730491"/>
          </a:xfrm>
        </p:grpSpPr>
        <p:sp>
          <p:nvSpPr>
            <p:cNvPr id="15" name="圆角矩形 14"/>
            <p:cNvSpPr/>
            <p:nvPr/>
          </p:nvSpPr>
          <p:spPr>
            <a:xfrm>
              <a:off x="3706755" y="1610326"/>
              <a:ext cx="1730490" cy="1730491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wrap="none" anchor="ctr"/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100" b="1" dirty="0">
                <a:solidFill>
                  <a:schemeClr val="accent1"/>
                </a:solidFill>
                <a:latin typeface="方正姚体" panose="02010601030101010101" pitchFamily="2" charset="-122"/>
                <a:ea typeface="方正姚体" panose="02010601030101010101" pitchFamily="2" charset="-122"/>
              </a:endParaRPr>
            </a:p>
          </p:txBody>
        </p:sp>
        <p:sp>
          <p:nvSpPr>
            <p:cNvPr id="2080" name="Freeform 19"/>
            <p:cNvSpPr>
              <a:spLocks/>
            </p:cNvSpPr>
            <p:nvPr/>
          </p:nvSpPr>
          <p:spPr bwMode="auto">
            <a:xfrm>
              <a:off x="3706755" y="2464922"/>
              <a:ext cx="1730490" cy="875895"/>
            </a:xfrm>
            <a:custGeom>
              <a:avLst/>
              <a:gdLst>
                <a:gd name="T0" fmla="*/ 0 w 1730490"/>
                <a:gd name="T1" fmla="*/ 0 h 875895"/>
                <a:gd name="T2" fmla="*/ 25176 w 1730490"/>
                <a:gd name="T3" fmla="*/ 0 h 875895"/>
                <a:gd name="T4" fmla="*/ 25176 w 1730490"/>
                <a:gd name="T5" fmla="*/ 581119 h 875895"/>
                <a:gd name="T6" fmla="*/ 294461 w 1730490"/>
                <a:gd name="T7" fmla="*/ 850681 h 875895"/>
                <a:gd name="T8" fmla="*/ 1434225 w 1730490"/>
                <a:gd name="T9" fmla="*/ 850681 h 875895"/>
                <a:gd name="T10" fmla="*/ 1706640 w 1730490"/>
                <a:gd name="T11" fmla="*/ 581119 h 875895"/>
                <a:gd name="T12" fmla="*/ 1706640 w 1730490"/>
                <a:gd name="T13" fmla="*/ 0 h 875895"/>
                <a:gd name="T14" fmla="*/ 1730490 w 1730490"/>
                <a:gd name="T15" fmla="*/ 0 h 875895"/>
                <a:gd name="T16" fmla="*/ 1730490 w 1730490"/>
                <a:gd name="T17" fmla="*/ 581210 h 875895"/>
                <a:gd name="T18" fmla="*/ 1433209 w 1730490"/>
                <a:gd name="T19" fmla="*/ 875895 h 875895"/>
                <a:gd name="T20" fmla="*/ 294152 w 1730490"/>
                <a:gd name="T21" fmla="*/ 875895 h 875895"/>
                <a:gd name="T22" fmla="*/ 0 w 1730490"/>
                <a:gd name="T23" fmla="*/ 581210 h 875895"/>
                <a:gd name="T24" fmla="*/ 0 w 1730490"/>
                <a:gd name="T25" fmla="*/ 0 h 8758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30490" h="875895">
                  <a:moveTo>
                    <a:pt x="0" y="0"/>
                  </a:moveTo>
                  <a:lnTo>
                    <a:pt x="25176" y="0"/>
                  </a:lnTo>
                  <a:cubicBezTo>
                    <a:pt x="25176" y="581119"/>
                    <a:pt x="25176" y="581119"/>
                    <a:pt x="25176" y="581119"/>
                  </a:cubicBezTo>
                  <a:cubicBezTo>
                    <a:pt x="25176" y="728439"/>
                    <a:pt x="147293" y="850681"/>
                    <a:pt x="294461" y="850681"/>
                  </a:cubicBezTo>
                  <a:cubicBezTo>
                    <a:pt x="1434225" y="850681"/>
                    <a:pt x="1434225" y="850681"/>
                    <a:pt x="1434225" y="850681"/>
                  </a:cubicBezTo>
                  <a:cubicBezTo>
                    <a:pt x="1584523" y="850681"/>
                    <a:pt x="1706640" y="728439"/>
                    <a:pt x="1706640" y="581119"/>
                  </a:cubicBezTo>
                  <a:cubicBezTo>
                    <a:pt x="1706640" y="340073"/>
                    <a:pt x="1706640" y="149953"/>
                    <a:pt x="1706640" y="0"/>
                  </a:cubicBezTo>
                  <a:lnTo>
                    <a:pt x="1730490" y="0"/>
                  </a:lnTo>
                  <a:cubicBezTo>
                    <a:pt x="1730490" y="581210"/>
                    <a:pt x="1730490" y="581210"/>
                    <a:pt x="1730490" y="581210"/>
                  </a:cubicBezTo>
                  <a:cubicBezTo>
                    <a:pt x="1730490" y="744228"/>
                    <a:pt x="1595931" y="875895"/>
                    <a:pt x="1433209" y="875895"/>
                  </a:cubicBezTo>
                  <a:cubicBezTo>
                    <a:pt x="294152" y="875895"/>
                    <a:pt x="294152" y="875895"/>
                    <a:pt x="294152" y="875895"/>
                  </a:cubicBezTo>
                  <a:cubicBezTo>
                    <a:pt x="131430" y="875895"/>
                    <a:pt x="0" y="744228"/>
                    <a:pt x="0" y="581210"/>
                  </a:cubicBezTo>
                  <a:cubicBezTo>
                    <a:pt x="0" y="340127"/>
                    <a:pt x="0" y="149977"/>
                    <a:pt x="0" y="0"/>
                  </a:cubicBezTo>
                  <a:close/>
                </a:path>
              </a:pathLst>
            </a:custGeom>
            <a:solidFill>
              <a:srgbClr val="17549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8" name="矩形 7"/>
          <p:cNvSpPr/>
          <p:nvPr/>
        </p:nvSpPr>
        <p:spPr>
          <a:xfrm>
            <a:off x="3671466" y="5189538"/>
            <a:ext cx="4849084" cy="5693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700" b="1" dirty="0" smtClean="0">
                <a:solidFill>
                  <a:srgbClr val="165799"/>
                </a:solidFill>
                <a:latin typeface="+mj-lt"/>
                <a:ea typeface="方正正纤黑简体" panose="02000000000000000000" pitchFamily="2" charset="-122"/>
              </a:rPr>
              <a:t>SIMPLICIAL COMPLEX</a:t>
            </a:r>
            <a:endParaRPr lang="zh-CN" altLang="en-US" sz="3700" b="1" dirty="0">
              <a:solidFill>
                <a:srgbClr val="165799"/>
              </a:solidFill>
              <a:latin typeface="+mj-lt"/>
              <a:ea typeface="方正正纤黑简体" panose="02000000000000000000" pitchFamily="2" charset="-122"/>
            </a:endParaRPr>
          </a:p>
        </p:txBody>
      </p:sp>
      <p:grpSp>
        <p:nvGrpSpPr>
          <p:cNvPr id="2054" name="组合 57" hidden="1"/>
          <p:cNvGrpSpPr>
            <a:grpSpLocks/>
          </p:cNvGrpSpPr>
          <p:nvPr/>
        </p:nvGrpSpPr>
        <p:grpSpPr bwMode="auto">
          <a:xfrm>
            <a:off x="24384000" y="2219325"/>
            <a:ext cx="12192000" cy="3470275"/>
            <a:chOff x="18288000" y="1664658"/>
            <a:chExt cx="9144000" cy="2602528"/>
          </a:xfrm>
        </p:grpSpPr>
        <p:sp>
          <p:nvSpPr>
            <p:cNvPr id="80" name="矩形 70"/>
            <p:cNvSpPr/>
            <p:nvPr/>
          </p:nvSpPr>
          <p:spPr>
            <a:xfrm>
              <a:off x="18288000" y="2464703"/>
              <a:ext cx="9144000" cy="876240"/>
            </a:xfrm>
            <a:custGeom>
              <a:avLst/>
              <a:gdLst/>
              <a:ahLst/>
              <a:cxnLst/>
              <a:rect l="l" t="t" r="r" b="b"/>
              <a:pathLst>
                <a:path w="9144000" h="875896">
                  <a:moveTo>
                    <a:pt x="0" y="0"/>
                  </a:moveTo>
                  <a:lnTo>
                    <a:pt x="3706755" y="0"/>
                  </a:lnTo>
                  <a:lnTo>
                    <a:pt x="3706755" y="1"/>
                  </a:lnTo>
                  <a:lnTo>
                    <a:pt x="3731931" y="1"/>
                  </a:lnTo>
                  <a:cubicBezTo>
                    <a:pt x="3731931" y="581120"/>
                    <a:pt x="3731931" y="581120"/>
                    <a:pt x="3731931" y="581120"/>
                  </a:cubicBezTo>
                  <a:cubicBezTo>
                    <a:pt x="3731931" y="728440"/>
                    <a:pt x="3854048" y="850682"/>
                    <a:pt x="4001216" y="850682"/>
                  </a:cubicBezTo>
                  <a:cubicBezTo>
                    <a:pt x="5140980" y="850682"/>
                    <a:pt x="5140980" y="850682"/>
                    <a:pt x="5140980" y="850682"/>
                  </a:cubicBezTo>
                  <a:cubicBezTo>
                    <a:pt x="5291278" y="850682"/>
                    <a:pt x="5413395" y="728440"/>
                    <a:pt x="5413395" y="581120"/>
                  </a:cubicBezTo>
                  <a:cubicBezTo>
                    <a:pt x="5413395" y="340074"/>
                    <a:pt x="5413395" y="149954"/>
                    <a:pt x="5413395" y="1"/>
                  </a:cubicBezTo>
                  <a:lnTo>
                    <a:pt x="5437245" y="1"/>
                  </a:lnTo>
                  <a:lnTo>
                    <a:pt x="5437245" y="0"/>
                  </a:lnTo>
                  <a:lnTo>
                    <a:pt x="9144000" y="0"/>
                  </a:lnTo>
                  <a:lnTo>
                    <a:pt x="9144000" y="21299"/>
                  </a:lnTo>
                  <a:lnTo>
                    <a:pt x="5437245" y="21299"/>
                  </a:lnTo>
                  <a:cubicBezTo>
                    <a:pt x="5437245" y="581211"/>
                    <a:pt x="5437245" y="581211"/>
                    <a:pt x="5437245" y="581211"/>
                  </a:cubicBezTo>
                  <a:cubicBezTo>
                    <a:pt x="5437245" y="744229"/>
                    <a:pt x="5302686" y="875896"/>
                    <a:pt x="5139964" y="875896"/>
                  </a:cubicBezTo>
                  <a:cubicBezTo>
                    <a:pt x="4000907" y="875896"/>
                    <a:pt x="4000907" y="875896"/>
                    <a:pt x="4000907" y="875896"/>
                  </a:cubicBezTo>
                  <a:cubicBezTo>
                    <a:pt x="3838185" y="875896"/>
                    <a:pt x="3706755" y="744229"/>
                    <a:pt x="3706755" y="581211"/>
                  </a:cubicBezTo>
                  <a:cubicBezTo>
                    <a:pt x="3706755" y="351398"/>
                    <a:pt x="3706755" y="167868"/>
                    <a:pt x="3706755" y="21299"/>
                  </a:cubicBezTo>
                  <a:lnTo>
                    <a:pt x="0" y="21299"/>
                  </a:lnTo>
                  <a:close/>
                </a:path>
              </a:pathLst>
            </a:custGeom>
            <a:solidFill>
              <a:srgbClr val="165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ea typeface="方正正纤黑简体" panose="02000000000000000000" pitchFamily="2" charset="-122"/>
              </a:endParaRPr>
            </a:p>
          </p:txBody>
        </p:sp>
        <p:sp>
          <p:nvSpPr>
            <p:cNvPr id="82" name="矩形 81"/>
            <p:cNvSpPr/>
            <p:nvPr/>
          </p:nvSpPr>
          <p:spPr>
            <a:xfrm>
              <a:off x="21750722" y="3892331"/>
              <a:ext cx="2218556" cy="374855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spAutoFit/>
            </a:bodyPr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700" b="1" dirty="0">
                  <a:solidFill>
                    <a:srgbClr val="165799"/>
                  </a:solidFill>
                  <a:latin typeface="+mn-lt"/>
                  <a:ea typeface="方正正纤黑简体" panose="02000000000000000000" pitchFamily="2" charset="-122"/>
                </a:rPr>
                <a:t>一笔商业投资</a:t>
              </a:r>
            </a:p>
          </p:txBody>
        </p:sp>
        <p:sp>
          <p:nvSpPr>
            <p:cNvPr id="83" name="矩形 82"/>
            <p:cNvSpPr/>
            <p:nvPr/>
          </p:nvSpPr>
          <p:spPr>
            <a:xfrm>
              <a:off x="22603520" y="3513290"/>
              <a:ext cx="512961" cy="267756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spAutoFit/>
            </a:bodyPr>
            <a:lstStyle/>
            <a:p>
              <a:pPr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方正正纤黑简体" panose="02000000000000000000" pitchFamily="2" charset="-122"/>
                </a:rPr>
                <a:t>赢得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方正正纤黑简体" panose="02000000000000000000" pitchFamily="2" charset="-122"/>
              </a:endParaRPr>
            </a:p>
          </p:txBody>
        </p:sp>
        <p:sp>
          <p:nvSpPr>
            <p:cNvPr id="2078" name="Freeform 5"/>
            <p:cNvSpPr>
              <a:spLocks/>
            </p:cNvSpPr>
            <p:nvPr/>
          </p:nvSpPr>
          <p:spPr bwMode="auto">
            <a:xfrm>
              <a:off x="22298062" y="1664658"/>
              <a:ext cx="1123875" cy="1476968"/>
            </a:xfrm>
            <a:custGeom>
              <a:avLst/>
              <a:gdLst>
                <a:gd name="T0" fmla="*/ 1061776 w 923"/>
                <a:gd name="T1" fmla="*/ 237653 h 1678"/>
                <a:gd name="T2" fmla="*/ 849908 w 923"/>
                <a:gd name="T3" fmla="*/ 383765 h 1678"/>
                <a:gd name="T4" fmla="*/ 563764 w 923"/>
                <a:gd name="T5" fmla="*/ 278142 h 1678"/>
                <a:gd name="T6" fmla="*/ 428607 w 923"/>
                <a:gd name="T7" fmla="*/ 309829 h 1678"/>
                <a:gd name="T8" fmla="*/ 376249 w 923"/>
                <a:gd name="T9" fmla="*/ 382005 h 1678"/>
                <a:gd name="T10" fmla="*/ 422519 w 923"/>
                <a:gd name="T11" fmla="*/ 450660 h 1678"/>
                <a:gd name="T12" fmla="*/ 605163 w 923"/>
                <a:gd name="T13" fmla="*/ 525477 h 1678"/>
                <a:gd name="T14" fmla="*/ 937577 w 923"/>
                <a:gd name="T15" fmla="*/ 646944 h 1678"/>
                <a:gd name="T16" fmla="*/ 1076387 w 923"/>
                <a:gd name="T17" fmla="*/ 767530 h 1678"/>
                <a:gd name="T18" fmla="*/ 1123875 w 923"/>
                <a:gd name="T19" fmla="*/ 925085 h 1678"/>
                <a:gd name="T20" fmla="*/ 1072734 w 923"/>
                <a:gd name="T21" fmla="*/ 1087041 h 1678"/>
                <a:gd name="T22" fmla="*/ 940012 w 923"/>
                <a:gd name="T23" fmla="*/ 1204988 h 1678"/>
                <a:gd name="T24" fmla="*/ 706227 w 923"/>
                <a:gd name="T25" fmla="*/ 1270122 h 1678"/>
                <a:gd name="T26" fmla="*/ 706227 w 923"/>
                <a:gd name="T27" fmla="*/ 1476968 h 1678"/>
                <a:gd name="T28" fmla="*/ 500447 w 923"/>
                <a:gd name="T29" fmla="*/ 1476968 h 1678"/>
                <a:gd name="T30" fmla="*/ 500447 w 923"/>
                <a:gd name="T31" fmla="*/ 1275403 h 1678"/>
                <a:gd name="T32" fmla="*/ 256921 w 923"/>
                <a:gd name="T33" fmla="*/ 1224352 h 1678"/>
                <a:gd name="T34" fmla="*/ 0 w 923"/>
                <a:gd name="T35" fmla="*/ 1080000 h 1678"/>
                <a:gd name="T36" fmla="*/ 208215 w 923"/>
                <a:gd name="T37" fmla="*/ 929486 h 1678"/>
                <a:gd name="T38" fmla="*/ 595422 w 923"/>
                <a:gd name="T39" fmla="*/ 1080000 h 1678"/>
                <a:gd name="T40" fmla="*/ 759803 w 923"/>
                <a:gd name="T41" fmla="*/ 1033349 h 1678"/>
                <a:gd name="T42" fmla="*/ 827990 w 923"/>
                <a:gd name="T43" fmla="*/ 923325 h 1678"/>
                <a:gd name="T44" fmla="*/ 784155 w 923"/>
                <a:gd name="T45" fmla="*/ 829144 h 1678"/>
                <a:gd name="T46" fmla="*/ 611252 w 923"/>
                <a:gd name="T47" fmla="*/ 747286 h 1678"/>
                <a:gd name="T48" fmla="*/ 258138 w 923"/>
                <a:gd name="T49" fmla="*/ 611736 h 1678"/>
                <a:gd name="T50" fmla="*/ 120546 w 923"/>
                <a:gd name="T51" fmla="*/ 499951 h 1678"/>
                <a:gd name="T52" fmla="*/ 75493 w 923"/>
                <a:gd name="T53" fmla="*/ 367042 h 1678"/>
                <a:gd name="T54" fmla="*/ 196039 w 923"/>
                <a:gd name="T55" fmla="*/ 167237 h 1678"/>
                <a:gd name="T56" fmla="*/ 500447 w 923"/>
                <a:gd name="T57" fmla="*/ 77457 h 1678"/>
                <a:gd name="T58" fmla="*/ 500447 w 923"/>
                <a:gd name="T59" fmla="*/ 0 h 1678"/>
                <a:gd name="T60" fmla="*/ 706227 w 923"/>
                <a:gd name="T61" fmla="*/ 0 h 1678"/>
                <a:gd name="T62" fmla="*/ 706227 w 923"/>
                <a:gd name="T63" fmla="*/ 88020 h 1678"/>
                <a:gd name="T64" fmla="*/ 886437 w 923"/>
                <a:gd name="T65" fmla="*/ 135550 h 1678"/>
                <a:gd name="T66" fmla="*/ 1061776 w 923"/>
                <a:gd name="T67" fmla="*/ 237653 h 1678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923" h="1678">
                  <a:moveTo>
                    <a:pt x="872" y="270"/>
                  </a:moveTo>
                  <a:cubicBezTo>
                    <a:pt x="698" y="436"/>
                    <a:pt x="698" y="436"/>
                    <a:pt x="698" y="436"/>
                  </a:cubicBezTo>
                  <a:cubicBezTo>
                    <a:pt x="619" y="356"/>
                    <a:pt x="541" y="316"/>
                    <a:pt x="463" y="316"/>
                  </a:cubicBezTo>
                  <a:cubicBezTo>
                    <a:pt x="418" y="316"/>
                    <a:pt x="381" y="328"/>
                    <a:pt x="352" y="352"/>
                  </a:cubicBezTo>
                  <a:cubicBezTo>
                    <a:pt x="324" y="375"/>
                    <a:pt x="309" y="403"/>
                    <a:pt x="309" y="434"/>
                  </a:cubicBezTo>
                  <a:cubicBezTo>
                    <a:pt x="309" y="460"/>
                    <a:pt x="322" y="486"/>
                    <a:pt x="347" y="512"/>
                  </a:cubicBezTo>
                  <a:cubicBezTo>
                    <a:pt x="372" y="539"/>
                    <a:pt x="422" y="567"/>
                    <a:pt x="497" y="597"/>
                  </a:cubicBezTo>
                  <a:cubicBezTo>
                    <a:pt x="630" y="651"/>
                    <a:pt x="721" y="697"/>
                    <a:pt x="770" y="735"/>
                  </a:cubicBezTo>
                  <a:cubicBezTo>
                    <a:pt x="819" y="773"/>
                    <a:pt x="857" y="818"/>
                    <a:pt x="884" y="872"/>
                  </a:cubicBezTo>
                  <a:cubicBezTo>
                    <a:pt x="910" y="925"/>
                    <a:pt x="923" y="985"/>
                    <a:pt x="923" y="1051"/>
                  </a:cubicBezTo>
                  <a:cubicBezTo>
                    <a:pt x="923" y="1117"/>
                    <a:pt x="909" y="1179"/>
                    <a:pt x="881" y="1235"/>
                  </a:cubicBezTo>
                  <a:cubicBezTo>
                    <a:pt x="853" y="1291"/>
                    <a:pt x="816" y="1336"/>
                    <a:pt x="772" y="1369"/>
                  </a:cubicBezTo>
                  <a:cubicBezTo>
                    <a:pt x="728" y="1401"/>
                    <a:pt x="664" y="1426"/>
                    <a:pt x="580" y="1443"/>
                  </a:cubicBezTo>
                  <a:cubicBezTo>
                    <a:pt x="580" y="1678"/>
                    <a:pt x="580" y="1678"/>
                    <a:pt x="580" y="1678"/>
                  </a:cubicBezTo>
                  <a:cubicBezTo>
                    <a:pt x="411" y="1678"/>
                    <a:pt x="411" y="1678"/>
                    <a:pt x="411" y="1678"/>
                  </a:cubicBezTo>
                  <a:cubicBezTo>
                    <a:pt x="411" y="1449"/>
                    <a:pt x="411" y="1449"/>
                    <a:pt x="411" y="1449"/>
                  </a:cubicBezTo>
                  <a:cubicBezTo>
                    <a:pt x="333" y="1440"/>
                    <a:pt x="266" y="1421"/>
                    <a:pt x="211" y="1391"/>
                  </a:cubicBezTo>
                  <a:cubicBezTo>
                    <a:pt x="135" y="1350"/>
                    <a:pt x="65" y="1295"/>
                    <a:pt x="0" y="1227"/>
                  </a:cubicBezTo>
                  <a:cubicBezTo>
                    <a:pt x="171" y="1056"/>
                    <a:pt x="171" y="1056"/>
                    <a:pt x="171" y="1056"/>
                  </a:cubicBezTo>
                  <a:cubicBezTo>
                    <a:pt x="281" y="1170"/>
                    <a:pt x="387" y="1227"/>
                    <a:pt x="489" y="1227"/>
                  </a:cubicBezTo>
                  <a:cubicBezTo>
                    <a:pt x="542" y="1227"/>
                    <a:pt x="586" y="1209"/>
                    <a:pt x="624" y="1174"/>
                  </a:cubicBezTo>
                  <a:cubicBezTo>
                    <a:pt x="661" y="1138"/>
                    <a:pt x="680" y="1097"/>
                    <a:pt x="680" y="1049"/>
                  </a:cubicBezTo>
                  <a:cubicBezTo>
                    <a:pt x="680" y="1008"/>
                    <a:pt x="668" y="973"/>
                    <a:pt x="644" y="942"/>
                  </a:cubicBezTo>
                  <a:cubicBezTo>
                    <a:pt x="620" y="912"/>
                    <a:pt x="572" y="881"/>
                    <a:pt x="502" y="849"/>
                  </a:cubicBezTo>
                  <a:cubicBezTo>
                    <a:pt x="359" y="785"/>
                    <a:pt x="263" y="733"/>
                    <a:pt x="212" y="695"/>
                  </a:cubicBezTo>
                  <a:cubicBezTo>
                    <a:pt x="162" y="658"/>
                    <a:pt x="124" y="615"/>
                    <a:pt x="99" y="568"/>
                  </a:cubicBezTo>
                  <a:cubicBezTo>
                    <a:pt x="74" y="521"/>
                    <a:pt x="62" y="471"/>
                    <a:pt x="62" y="417"/>
                  </a:cubicBezTo>
                  <a:cubicBezTo>
                    <a:pt x="62" y="329"/>
                    <a:pt x="95" y="253"/>
                    <a:pt x="161" y="190"/>
                  </a:cubicBezTo>
                  <a:cubicBezTo>
                    <a:pt x="227" y="127"/>
                    <a:pt x="310" y="93"/>
                    <a:pt x="411" y="88"/>
                  </a:cubicBezTo>
                  <a:cubicBezTo>
                    <a:pt x="411" y="0"/>
                    <a:pt x="411" y="0"/>
                    <a:pt x="411" y="0"/>
                  </a:cubicBezTo>
                  <a:cubicBezTo>
                    <a:pt x="580" y="0"/>
                    <a:pt x="580" y="0"/>
                    <a:pt x="580" y="0"/>
                  </a:cubicBezTo>
                  <a:cubicBezTo>
                    <a:pt x="580" y="100"/>
                    <a:pt x="580" y="100"/>
                    <a:pt x="580" y="100"/>
                  </a:cubicBezTo>
                  <a:cubicBezTo>
                    <a:pt x="639" y="113"/>
                    <a:pt x="688" y="131"/>
                    <a:pt x="728" y="154"/>
                  </a:cubicBezTo>
                  <a:cubicBezTo>
                    <a:pt x="769" y="177"/>
                    <a:pt x="817" y="216"/>
                    <a:pt x="872" y="270"/>
                  </a:cubicBezTo>
                  <a:close/>
                </a:path>
              </a:pathLst>
            </a:custGeom>
            <a:solidFill>
              <a:srgbClr val="1657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055" name="组合 58" hidden="1"/>
          <p:cNvGrpSpPr>
            <a:grpSpLocks/>
          </p:cNvGrpSpPr>
          <p:nvPr/>
        </p:nvGrpSpPr>
        <p:grpSpPr bwMode="auto">
          <a:xfrm>
            <a:off x="36576000" y="2146300"/>
            <a:ext cx="12192000" cy="3543300"/>
            <a:chOff x="27432000" y="1609754"/>
            <a:chExt cx="9144000" cy="2657432"/>
          </a:xfrm>
        </p:grpSpPr>
        <p:sp>
          <p:nvSpPr>
            <p:cNvPr id="85" name="矩形 70"/>
            <p:cNvSpPr/>
            <p:nvPr/>
          </p:nvSpPr>
          <p:spPr>
            <a:xfrm>
              <a:off x="27432000" y="2464609"/>
              <a:ext cx="9144000" cy="876286"/>
            </a:xfrm>
            <a:custGeom>
              <a:avLst/>
              <a:gdLst/>
              <a:ahLst/>
              <a:cxnLst/>
              <a:rect l="l" t="t" r="r" b="b"/>
              <a:pathLst>
                <a:path w="9144000" h="875896">
                  <a:moveTo>
                    <a:pt x="0" y="0"/>
                  </a:moveTo>
                  <a:lnTo>
                    <a:pt x="3706755" y="0"/>
                  </a:lnTo>
                  <a:lnTo>
                    <a:pt x="3706755" y="1"/>
                  </a:lnTo>
                  <a:lnTo>
                    <a:pt x="3731931" y="1"/>
                  </a:lnTo>
                  <a:cubicBezTo>
                    <a:pt x="3731931" y="581120"/>
                    <a:pt x="3731931" y="581120"/>
                    <a:pt x="3731931" y="581120"/>
                  </a:cubicBezTo>
                  <a:cubicBezTo>
                    <a:pt x="3731931" y="728440"/>
                    <a:pt x="3854048" y="850682"/>
                    <a:pt x="4001216" y="850682"/>
                  </a:cubicBezTo>
                  <a:cubicBezTo>
                    <a:pt x="5140980" y="850682"/>
                    <a:pt x="5140980" y="850682"/>
                    <a:pt x="5140980" y="850682"/>
                  </a:cubicBezTo>
                  <a:cubicBezTo>
                    <a:pt x="5291278" y="850682"/>
                    <a:pt x="5413395" y="728440"/>
                    <a:pt x="5413395" y="581120"/>
                  </a:cubicBezTo>
                  <a:cubicBezTo>
                    <a:pt x="5413395" y="340074"/>
                    <a:pt x="5413395" y="149954"/>
                    <a:pt x="5413395" y="1"/>
                  </a:cubicBezTo>
                  <a:lnTo>
                    <a:pt x="5437245" y="1"/>
                  </a:lnTo>
                  <a:lnTo>
                    <a:pt x="5437245" y="0"/>
                  </a:lnTo>
                  <a:lnTo>
                    <a:pt x="9144000" y="0"/>
                  </a:lnTo>
                  <a:lnTo>
                    <a:pt x="9144000" y="21299"/>
                  </a:lnTo>
                  <a:lnTo>
                    <a:pt x="5437245" y="21299"/>
                  </a:lnTo>
                  <a:cubicBezTo>
                    <a:pt x="5437245" y="581211"/>
                    <a:pt x="5437245" y="581211"/>
                    <a:pt x="5437245" y="581211"/>
                  </a:cubicBezTo>
                  <a:cubicBezTo>
                    <a:pt x="5437245" y="744229"/>
                    <a:pt x="5302686" y="875896"/>
                    <a:pt x="5139964" y="875896"/>
                  </a:cubicBezTo>
                  <a:cubicBezTo>
                    <a:pt x="4000907" y="875896"/>
                    <a:pt x="4000907" y="875896"/>
                    <a:pt x="4000907" y="875896"/>
                  </a:cubicBezTo>
                  <a:cubicBezTo>
                    <a:pt x="3838185" y="875896"/>
                    <a:pt x="3706755" y="744229"/>
                    <a:pt x="3706755" y="581211"/>
                  </a:cubicBezTo>
                  <a:cubicBezTo>
                    <a:pt x="3706755" y="351398"/>
                    <a:pt x="3706755" y="167868"/>
                    <a:pt x="3706755" y="21299"/>
                  </a:cubicBezTo>
                  <a:lnTo>
                    <a:pt x="0" y="21299"/>
                  </a:lnTo>
                  <a:close/>
                </a:path>
              </a:pathLst>
            </a:custGeom>
            <a:solidFill>
              <a:srgbClr val="165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ea typeface="方正正纤黑简体" panose="02000000000000000000" pitchFamily="2" charset="-122"/>
              </a:endParaRPr>
            </a:p>
          </p:txBody>
        </p:sp>
        <p:sp>
          <p:nvSpPr>
            <p:cNvPr id="87" name="矩形 86"/>
            <p:cNvSpPr/>
            <p:nvPr/>
          </p:nvSpPr>
          <p:spPr>
            <a:xfrm>
              <a:off x="30894722" y="3892331"/>
              <a:ext cx="2218556" cy="374855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spAutoFit/>
            </a:bodyPr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700" b="1" dirty="0">
                  <a:solidFill>
                    <a:srgbClr val="165799"/>
                  </a:solidFill>
                  <a:latin typeface="+mn-lt"/>
                  <a:ea typeface="方正正纤黑简体" panose="02000000000000000000" pitchFamily="2" charset="-122"/>
                </a:rPr>
                <a:t>感染现场观众</a:t>
              </a:r>
            </a:p>
          </p:txBody>
        </p:sp>
        <p:sp>
          <p:nvSpPr>
            <p:cNvPr id="88" name="矩形 87"/>
            <p:cNvSpPr/>
            <p:nvPr/>
          </p:nvSpPr>
          <p:spPr>
            <a:xfrm>
              <a:off x="31606897" y="3513290"/>
              <a:ext cx="794209" cy="267756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spAutoFit/>
            </a:bodyPr>
            <a:lstStyle/>
            <a:p>
              <a:pPr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方正正纤黑简体" panose="02000000000000000000" pitchFamily="2" charset="-122"/>
                </a:rPr>
                <a:t>还可以</a:t>
              </a:r>
            </a:p>
          </p:txBody>
        </p:sp>
        <p:sp>
          <p:nvSpPr>
            <p:cNvPr id="2074" name="Freeform 409"/>
            <p:cNvSpPr>
              <a:spLocks/>
            </p:cNvSpPr>
            <p:nvPr/>
          </p:nvSpPr>
          <p:spPr bwMode="auto">
            <a:xfrm>
              <a:off x="31399000" y="1609754"/>
              <a:ext cx="1209999" cy="1531872"/>
            </a:xfrm>
            <a:custGeom>
              <a:avLst/>
              <a:gdLst>
                <a:gd name="T0" fmla="*/ 972523 w 107"/>
                <a:gd name="T1" fmla="*/ 1396707 h 136"/>
                <a:gd name="T2" fmla="*/ 418411 w 107"/>
                <a:gd name="T3" fmla="*/ 1475553 h 136"/>
                <a:gd name="T4" fmla="*/ 192243 w 107"/>
                <a:gd name="T5" fmla="*/ 1441762 h 136"/>
                <a:gd name="T6" fmla="*/ 124392 w 107"/>
                <a:gd name="T7" fmla="*/ 1295333 h 136"/>
                <a:gd name="T8" fmla="*/ 56542 w 107"/>
                <a:gd name="T9" fmla="*/ 1070058 h 136"/>
                <a:gd name="T10" fmla="*/ 79159 w 107"/>
                <a:gd name="T11" fmla="*/ 844782 h 136"/>
                <a:gd name="T12" fmla="*/ 407102 w 107"/>
                <a:gd name="T13" fmla="*/ 619507 h 136"/>
                <a:gd name="T14" fmla="*/ 373177 w 107"/>
                <a:gd name="T15" fmla="*/ 473078 h 136"/>
                <a:gd name="T16" fmla="*/ 429719 w 107"/>
                <a:gd name="T17" fmla="*/ 123901 h 136"/>
                <a:gd name="T18" fmla="*/ 848130 w 107"/>
                <a:gd name="T19" fmla="*/ 743408 h 136"/>
                <a:gd name="T20" fmla="*/ 1198691 w 107"/>
                <a:gd name="T21" fmla="*/ 867310 h 136"/>
                <a:gd name="T22" fmla="*/ 1198691 w 107"/>
                <a:gd name="T23" fmla="*/ 1374179 h 136"/>
                <a:gd name="T24" fmla="*/ 972523 w 107"/>
                <a:gd name="T25" fmla="*/ 1396707 h 1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107" h="136">
                  <a:moveTo>
                    <a:pt x="86" y="124"/>
                  </a:moveTo>
                  <a:cubicBezTo>
                    <a:pt x="68" y="120"/>
                    <a:pt x="54" y="136"/>
                    <a:pt x="37" y="131"/>
                  </a:cubicBezTo>
                  <a:cubicBezTo>
                    <a:pt x="29" y="129"/>
                    <a:pt x="24" y="133"/>
                    <a:pt x="17" y="128"/>
                  </a:cubicBezTo>
                  <a:cubicBezTo>
                    <a:pt x="12" y="123"/>
                    <a:pt x="11" y="115"/>
                    <a:pt x="11" y="115"/>
                  </a:cubicBezTo>
                  <a:cubicBezTo>
                    <a:pt x="4" y="111"/>
                    <a:pt x="1" y="101"/>
                    <a:pt x="5" y="95"/>
                  </a:cubicBezTo>
                  <a:cubicBezTo>
                    <a:pt x="0" y="80"/>
                    <a:pt x="7" y="76"/>
                    <a:pt x="7" y="75"/>
                  </a:cubicBezTo>
                  <a:cubicBezTo>
                    <a:pt x="2" y="47"/>
                    <a:pt x="35" y="62"/>
                    <a:pt x="36" y="55"/>
                  </a:cubicBezTo>
                  <a:cubicBezTo>
                    <a:pt x="37" y="51"/>
                    <a:pt x="36" y="46"/>
                    <a:pt x="33" y="42"/>
                  </a:cubicBezTo>
                  <a:cubicBezTo>
                    <a:pt x="15" y="18"/>
                    <a:pt x="35" y="0"/>
                    <a:pt x="38" y="11"/>
                  </a:cubicBezTo>
                  <a:cubicBezTo>
                    <a:pt x="44" y="34"/>
                    <a:pt x="69" y="43"/>
                    <a:pt x="75" y="66"/>
                  </a:cubicBezTo>
                  <a:cubicBezTo>
                    <a:pt x="79" y="83"/>
                    <a:pt x="106" y="65"/>
                    <a:pt x="106" y="77"/>
                  </a:cubicBezTo>
                  <a:cubicBezTo>
                    <a:pt x="106" y="87"/>
                    <a:pt x="107" y="104"/>
                    <a:pt x="106" y="122"/>
                  </a:cubicBezTo>
                  <a:cubicBezTo>
                    <a:pt x="106" y="127"/>
                    <a:pt x="96" y="124"/>
                    <a:pt x="86" y="124"/>
                  </a:cubicBezTo>
                  <a:close/>
                </a:path>
              </a:pathLst>
            </a:custGeom>
            <a:solidFill>
              <a:srgbClr val="1657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056" name="组合 77" hidden="1"/>
          <p:cNvGrpSpPr>
            <a:grpSpLocks/>
          </p:cNvGrpSpPr>
          <p:nvPr/>
        </p:nvGrpSpPr>
        <p:grpSpPr bwMode="auto">
          <a:xfrm>
            <a:off x="12192000" y="2312988"/>
            <a:ext cx="12192000" cy="3376612"/>
            <a:chOff x="9144000" y="1735325"/>
            <a:chExt cx="9144000" cy="2531861"/>
          </a:xfrm>
        </p:grpSpPr>
        <p:sp>
          <p:nvSpPr>
            <p:cNvPr id="71" name="矩形 70"/>
            <p:cNvSpPr/>
            <p:nvPr/>
          </p:nvSpPr>
          <p:spPr>
            <a:xfrm>
              <a:off x="9144000" y="2465005"/>
              <a:ext cx="9144000" cy="876093"/>
            </a:xfrm>
            <a:custGeom>
              <a:avLst/>
              <a:gdLst/>
              <a:ahLst/>
              <a:cxnLst/>
              <a:rect l="l" t="t" r="r" b="b"/>
              <a:pathLst>
                <a:path w="9144000" h="875896">
                  <a:moveTo>
                    <a:pt x="0" y="0"/>
                  </a:moveTo>
                  <a:lnTo>
                    <a:pt x="3706755" y="0"/>
                  </a:lnTo>
                  <a:lnTo>
                    <a:pt x="3706755" y="1"/>
                  </a:lnTo>
                  <a:lnTo>
                    <a:pt x="3731931" y="1"/>
                  </a:lnTo>
                  <a:cubicBezTo>
                    <a:pt x="3731931" y="581120"/>
                    <a:pt x="3731931" y="581120"/>
                    <a:pt x="3731931" y="581120"/>
                  </a:cubicBezTo>
                  <a:cubicBezTo>
                    <a:pt x="3731931" y="728440"/>
                    <a:pt x="3854048" y="850682"/>
                    <a:pt x="4001216" y="850682"/>
                  </a:cubicBezTo>
                  <a:cubicBezTo>
                    <a:pt x="5140980" y="850682"/>
                    <a:pt x="5140980" y="850682"/>
                    <a:pt x="5140980" y="850682"/>
                  </a:cubicBezTo>
                  <a:cubicBezTo>
                    <a:pt x="5291278" y="850682"/>
                    <a:pt x="5413395" y="728440"/>
                    <a:pt x="5413395" y="581120"/>
                  </a:cubicBezTo>
                  <a:cubicBezTo>
                    <a:pt x="5413395" y="340074"/>
                    <a:pt x="5413395" y="149954"/>
                    <a:pt x="5413395" y="1"/>
                  </a:cubicBezTo>
                  <a:lnTo>
                    <a:pt x="5437245" y="1"/>
                  </a:lnTo>
                  <a:lnTo>
                    <a:pt x="5437245" y="0"/>
                  </a:lnTo>
                  <a:lnTo>
                    <a:pt x="9144000" y="0"/>
                  </a:lnTo>
                  <a:lnTo>
                    <a:pt x="9144000" y="21299"/>
                  </a:lnTo>
                  <a:lnTo>
                    <a:pt x="5437245" y="21299"/>
                  </a:lnTo>
                  <a:cubicBezTo>
                    <a:pt x="5437245" y="581211"/>
                    <a:pt x="5437245" y="581211"/>
                    <a:pt x="5437245" y="581211"/>
                  </a:cubicBezTo>
                  <a:cubicBezTo>
                    <a:pt x="5437245" y="744229"/>
                    <a:pt x="5302686" y="875896"/>
                    <a:pt x="5139964" y="875896"/>
                  </a:cubicBezTo>
                  <a:cubicBezTo>
                    <a:pt x="4000907" y="875896"/>
                    <a:pt x="4000907" y="875896"/>
                    <a:pt x="4000907" y="875896"/>
                  </a:cubicBezTo>
                  <a:cubicBezTo>
                    <a:pt x="3838185" y="875896"/>
                    <a:pt x="3706755" y="744229"/>
                    <a:pt x="3706755" y="581211"/>
                  </a:cubicBezTo>
                  <a:cubicBezTo>
                    <a:pt x="3706755" y="351398"/>
                    <a:pt x="3706755" y="167868"/>
                    <a:pt x="3706755" y="21299"/>
                  </a:cubicBezTo>
                  <a:lnTo>
                    <a:pt x="0" y="21299"/>
                  </a:lnTo>
                  <a:close/>
                </a:path>
              </a:pathLst>
            </a:custGeom>
            <a:solidFill>
              <a:srgbClr val="165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ea typeface="方正正纤黑简体" panose="02000000000000000000" pitchFamily="2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12750485" y="3892331"/>
              <a:ext cx="1931031" cy="374855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spAutoFit/>
            </a:bodyPr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700" b="1" dirty="0">
                  <a:solidFill>
                    <a:srgbClr val="165799"/>
                  </a:solidFill>
                  <a:latin typeface="+mn-lt"/>
                  <a:ea typeface="方正正纤黑简体" panose="02000000000000000000" pitchFamily="2" charset="-122"/>
                </a:rPr>
                <a:t>商品或服务</a:t>
              </a:r>
            </a:p>
          </p:txBody>
        </p:sp>
        <p:sp>
          <p:nvSpPr>
            <p:cNvPr id="75" name="矩形 74"/>
            <p:cNvSpPr/>
            <p:nvPr/>
          </p:nvSpPr>
          <p:spPr>
            <a:xfrm>
              <a:off x="13459520" y="3513290"/>
              <a:ext cx="512961" cy="267756"/>
            </a:xfrm>
            <a:prstGeom prst="rect">
              <a:avLst/>
            </a:prstGeom>
          </p:spPr>
          <p:txBody>
            <a:bodyPr wrap="none" lIns="0" tIns="0" rIns="0" bIns="0">
              <a:prstTxWarp prst="textPlain">
                <a:avLst/>
              </a:prstTxWarp>
              <a:spAutoFit/>
            </a:bodyPr>
            <a:lstStyle/>
            <a:p>
              <a:pPr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27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方正正纤黑简体" panose="02000000000000000000" pitchFamily="2" charset="-122"/>
                </a:rPr>
                <a:t>推销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方正正纤黑简体" panose="02000000000000000000" pitchFamily="2" charset="-122"/>
              </a:endParaRPr>
            </a:p>
          </p:txBody>
        </p:sp>
        <p:sp>
          <p:nvSpPr>
            <p:cNvPr id="2070" name="Freeform 11"/>
            <p:cNvSpPr>
              <a:spLocks/>
            </p:cNvSpPr>
            <p:nvPr/>
          </p:nvSpPr>
          <p:spPr bwMode="auto">
            <a:xfrm>
              <a:off x="13035793" y="1735325"/>
              <a:ext cx="1650066" cy="1331134"/>
            </a:xfrm>
            <a:custGeom>
              <a:avLst/>
              <a:gdLst>
                <a:gd name="T0" fmla="*/ 906463 w 1938338"/>
                <a:gd name="T1" fmla="*/ 1309687 h 1563687"/>
                <a:gd name="T2" fmla="*/ 947886 w 1938338"/>
                <a:gd name="T3" fmla="*/ 1158875 h 1563687"/>
                <a:gd name="T4" fmla="*/ 989013 w 1938338"/>
                <a:gd name="T5" fmla="*/ 1080442 h 1563687"/>
                <a:gd name="T6" fmla="*/ 1150229 w 1938338"/>
                <a:gd name="T7" fmla="*/ 1241424 h 1563687"/>
                <a:gd name="T8" fmla="*/ 1528898 w 1938338"/>
                <a:gd name="T9" fmla="*/ 541337 h 1563687"/>
                <a:gd name="T10" fmla="*/ 1585913 w 1938338"/>
                <a:gd name="T11" fmla="*/ 484364 h 1563687"/>
                <a:gd name="T12" fmla="*/ 1841501 w 1938338"/>
                <a:gd name="T13" fmla="*/ 540587 h 1563687"/>
                <a:gd name="T14" fmla="*/ 1721225 w 1938338"/>
                <a:gd name="T15" fmla="*/ 379412 h 1563687"/>
                <a:gd name="T16" fmla="*/ 1694914 w 1938338"/>
                <a:gd name="T17" fmla="*/ 379412 h 1563687"/>
                <a:gd name="T18" fmla="*/ 119063 w 1938338"/>
                <a:gd name="T19" fmla="*/ 1443918 h 1563687"/>
                <a:gd name="T20" fmla="*/ 1109663 w 1938338"/>
                <a:gd name="T21" fmla="*/ 1350202 h 1563687"/>
                <a:gd name="T22" fmla="*/ 811358 w 1938338"/>
                <a:gd name="T23" fmla="*/ 1427517 h 1563687"/>
                <a:gd name="T24" fmla="*/ 824490 w 1938338"/>
                <a:gd name="T25" fmla="*/ 1293972 h 1563687"/>
                <a:gd name="T26" fmla="*/ 254145 w 1938338"/>
                <a:gd name="T27" fmla="*/ 1267732 h 1563687"/>
                <a:gd name="T28" fmla="*/ 284163 w 1938338"/>
                <a:gd name="T29" fmla="*/ 1174016 h 1563687"/>
                <a:gd name="T30" fmla="*/ 880775 w 1938338"/>
                <a:gd name="T31" fmla="*/ 1054060 h 1563687"/>
                <a:gd name="T32" fmla="*/ 284163 w 1938338"/>
                <a:gd name="T33" fmla="*/ 997830 h 1563687"/>
                <a:gd name="T34" fmla="*/ 269154 w 1938338"/>
                <a:gd name="T35" fmla="*/ 904114 h 1563687"/>
                <a:gd name="T36" fmla="*/ 948315 w 1938338"/>
                <a:gd name="T37" fmla="*/ 877874 h 1563687"/>
                <a:gd name="T38" fmla="*/ 974581 w 1938338"/>
                <a:gd name="T39" fmla="*/ 971590 h 1563687"/>
                <a:gd name="T40" fmla="*/ 1109663 w 1938338"/>
                <a:gd name="T41" fmla="*/ 484268 h 1563687"/>
                <a:gd name="T42" fmla="*/ 756950 w 1938338"/>
                <a:gd name="T43" fmla="*/ 458027 h 1563687"/>
                <a:gd name="T44" fmla="*/ 134072 w 1938338"/>
                <a:gd name="T45" fmla="*/ 120650 h 1563687"/>
                <a:gd name="T46" fmla="*/ 824825 w 1938338"/>
                <a:gd name="T47" fmla="*/ 11250 h 1563687"/>
                <a:gd name="T48" fmla="*/ 839822 w 1938338"/>
                <a:gd name="T49" fmla="*/ 11250 h 1563687"/>
                <a:gd name="T50" fmla="*/ 1220366 w 1938338"/>
                <a:gd name="T51" fmla="*/ 391859 h 1563687"/>
                <a:gd name="T52" fmla="*/ 1233488 w 1938338"/>
                <a:gd name="T53" fmla="*/ 406390 h 1563687"/>
                <a:gd name="T54" fmla="*/ 1233488 w 1938338"/>
                <a:gd name="T55" fmla="*/ 716221 h 1563687"/>
                <a:gd name="T56" fmla="*/ 1705888 w 1938338"/>
                <a:gd name="T57" fmla="*/ 281239 h 1563687"/>
                <a:gd name="T58" fmla="*/ 1908345 w 1938338"/>
                <a:gd name="T59" fmla="*/ 457482 h 1563687"/>
                <a:gd name="T60" fmla="*/ 1908345 w 1938338"/>
                <a:gd name="T61" fmla="*/ 607476 h 1563687"/>
                <a:gd name="T62" fmla="*/ 1218491 w 1938338"/>
                <a:gd name="T63" fmla="*/ 1552438 h 1563687"/>
                <a:gd name="T64" fmla="*/ 1203494 w 1938338"/>
                <a:gd name="T65" fmla="*/ 1563687 h 1563687"/>
                <a:gd name="T66" fmla="*/ 0 w 1938338"/>
                <a:gd name="T67" fmla="*/ 1537438 h 1563687"/>
                <a:gd name="T68" fmla="*/ 0 w 1938338"/>
                <a:gd name="T69" fmla="*/ 986210 h 1563687"/>
                <a:gd name="T70" fmla="*/ 37492 w 1938338"/>
                <a:gd name="T71" fmla="*/ 0 h 1563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38338" h="1563687">
                  <a:moveTo>
                    <a:pt x="947886" y="1158875"/>
                  </a:moveTo>
                  <a:cubicBezTo>
                    <a:pt x="947883" y="1158884"/>
                    <a:pt x="947565" y="1160043"/>
                    <a:pt x="906463" y="1309687"/>
                  </a:cubicBezTo>
                  <a:cubicBezTo>
                    <a:pt x="906474" y="1309684"/>
                    <a:pt x="907766" y="1309354"/>
                    <a:pt x="1068388" y="1268214"/>
                  </a:cubicBezTo>
                  <a:cubicBezTo>
                    <a:pt x="1068381" y="1268207"/>
                    <a:pt x="1067426" y="1267341"/>
                    <a:pt x="947886" y="1158875"/>
                  </a:cubicBezTo>
                  <a:close/>
                  <a:moveTo>
                    <a:pt x="1528898" y="541337"/>
                  </a:moveTo>
                  <a:cubicBezTo>
                    <a:pt x="1435168" y="634932"/>
                    <a:pt x="1082743" y="986847"/>
                    <a:pt x="989013" y="1080442"/>
                  </a:cubicBezTo>
                  <a:cubicBezTo>
                    <a:pt x="989020" y="1080449"/>
                    <a:pt x="989763" y="1081190"/>
                    <a:pt x="1067746" y="1159061"/>
                  </a:cubicBezTo>
                  <a:cubicBezTo>
                    <a:pt x="1067753" y="1159068"/>
                    <a:pt x="1068512" y="1159826"/>
                    <a:pt x="1150229" y="1241424"/>
                  </a:cubicBezTo>
                  <a:cubicBezTo>
                    <a:pt x="1150240" y="1241413"/>
                    <a:pt x="1152719" y="1238954"/>
                    <a:pt x="1693863" y="702320"/>
                  </a:cubicBezTo>
                  <a:cubicBezTo>
                    <a:pt x="1693848" y="702305"/>
                    <a:pt x="1692281" y="700776"/>
                    <a:pt x="1528898" y="541337"/>
                  </a:cubicBezTo>
                  <a:close/>
                  <a:moveTo>
                    <a:pt x="1694914" y="379412"/>
                  </a:moveTo>
                  <a:cubicBezTo>
                    <a:pt x="1694902" y="379423"/>
                    <a:pt x="1693785" y="380499"/>
                    <a:pt x="1585913" y="484364"/>
                  </a:cubicBezTo>
                  <a:cubicBezTo>
                    <a:pt x="1585932" y="484383"/>
                    <a:pt x="1587640" y="486126"/>
                    <a:pt x="1747535" y="649287"/>
                  </a:cubicBezTo>
                  <a:cubicBezTo>
                    <a:pt x="1747545" y="649276"/>
                    <a:pt x="1748504" y="648166"/>
                    <a:pt x="1841501" y="540587"/>
                  </a:cubicBezTo>
                  <a:cubicBezTo>
                    <a:pt x="1841501" y="540576"/>
                    <a:pt x="1841501" y="540044"/>
                    <a:pt x="1841501" y="514350"/>
                  </a:cubicBezTo>
                  <a:cubicBezTo>
                    <a:pt x="1841489" y="514336"/>
                    <a:pt x="1840293" y="512994"/>
                    <a:pt x="1721225" y="379412"/>
                  </a:cubicBezTo>
                  <a:lnTo>
                    <a:pt x="1708189" y="379412"/>
                  </a:lnTo>
                  <a:lnTo>
                    <a:pt x="1694914" y="379412"/>
                  </a:lnTo>
                  <a:close/>
                  <a:moveTo>
                    <a:pt x="134072" y="120650"/>
                  </a:moveTo>
                  <a:cubicBezTo>
                    <a:pt x="134072" y="176880"/>
                    <a:pt x="119063" y="1391437"/>
                    <a:pt x="119063" y="1443918"/>
                  </a:cubicBezTo>
                  <a:cubicBezTo>
                    <a:pt x="160338" y="1443918"/>
                    <a:pt x="1057131" y="1458912"/>
                    <a:pt x="1109663" y="1458912"/>
                  </a:cubicBezTo>
                  <a:cubicBezTo>
                    <a:pt x="1109663" y="1443918"/>
                    <a:pt x="1109663" y="1402683"/>
                    <a:pt x="1109663" y="1350202"/>
                  </a:cubicBezTo>
                  <a:cubicBezTo>
                    <a:pt x="1109663" y="1350202"/>
                    <a:pt x="1109663" y="1350202"/>
                    <a:pt x="813234" y="1428923"/>
                  </a:cubicBezTo>
                  <a:cubicBezTo>
                    <a:pt x="813234" y="1428923"/>
                    <a:pt x="813234" y="1428923"/>
                    <a:pt x="811358" y="1427517"/>
                  </a:cubicBezTo>
                  <a:lnTo>
                    <a:pt x="798225" y="1417677"/>
                  </a:lnTo>
                  <a:cubicBezTo>
                    <a:pt x="798225" y="1417677"/>
                    <a:pt x="798225" y="1417677"/>
                    <a:pt x="824490" y="1293972"/>
                  </a:cubicBezTo>
                  <a:cubicBezTo>
                    <a:pt x="824490" y="1293972"/>
                    <a:pt x="824490" y="1293972"/>
                    <a:pt x="284163" y="1282726"/>
                  </a:cubicBezTo>
                  <a:cubicBezTo>
                    <a:pt x="269154" y="1282726"/>
                    <a:pt x="254145" y="1282726"/>
                    <a:pt x="254145" y="1267732"/>
                  </a:cubicBezTo>
                  <a:cubicBezTo>
                    <a:pt x="254145" y="1267732"/>
                    <a:pt x="254145" y="1267732"/>
                    <a:pt x="254145" y="1189011"/>
                  </a:cubicBezTo>
                  <a:cubicBezTo>
                    <a:pt x="254145" y="1174016"/>
                    <a:pt x="269154" y="1174016"/>
                    <a:pt x="284163" y="1174016"/>
                  </a:cubicBezTo>
                  <a:cubicBezTo>
                    <a:pt x="284163" y="1174016"/>
                    <a:pt x="284163" y="1174016"/>
                    <a:pt x="850756" y="1174016"/>
                  </a:cubicBezTo>
                  <a:cubicBezTo>
                    <a:pt x="850756" y="1174016"/>
                    <a:pt x="850756" y="1174016"/>
                    <a:pt x="880775" y="1054060"/>
                  </a:cubicBezTo>
                  <a:cubicBezTo>
                    <a:pt x="880775" y="1054060"/>
                    <a:pt x="880775" y="1054060"/>
                    <a:pt x="948315" y="997830"/>
                  </a:cubicBezTo>
                  <a:cubicBezTo>
                    <a:pt x="948315" y="997830"/>
                    <a:pt x="948315" y="997830"/>
                    <a:pt x="284163" y="997830"/>
                  </a:cubicBezTo>
                  <a:cubicBezTo>
                    <a:pt x="269154" y="997830"/>
                    <a:pt x="265402" y="986584"/>
                    <a:pt x="265402" y="971590"/>
                  </a:cubicBezTo>
                  <a:cubicBezTo>
                    <a:pt x="265402" y="971590"/>
                    <a:pt x="265402" y="971590"/>
                    <a:pt x="269154" y="904114"/>
                  </a:cubicBezTo>
                  <a:cubicBezTo>
                    <a:pt x="269154" y="889120"/>
                    <a:pt x="269154" y="877874"/>
                    <a:pt x="284163" y="877874"/>
                  </a:cubicBezTo>
                  <a:cubicBezTo>
                    <a:pt x="284163" y="877874"/>
                    <a:pt x="284163" y="877874"/>
                    <a:pt x="948315" y="877874"/>
                  </a:cubicBezTo>
                  <a:cubicBezTo>
                    <a:pt x="959572" y="877874"/>
                    <a:pt x="974581" y="889120"/>
                    <a:pt x="974581" y="904114"/>
                  </a:cubicBezTo>
                  <a:cubicBezTo>
                    <a:pt x="974581" y="904114"/>
                    <a:pt x="974581" y="904114"/>
                    <a:pt x="974581" y="971590"/>
                  </a:cubicBezTo>
                  <a:cubicBezTo>
                    <a:pt x="974581" y="971590"/>
                    <a:pt x="974581" y="971590"/>
                    <a:pt x="1109663" y="836639"/>
                  </a:cubicBezTo>
                  <a:cubicBezTo>
                    <a:pt x="1109663" y="660453"/>
                    <a:pt x="1109663" y="514257"/>
                    <a:pt x="1109663" y="484268"/>
                  </a:cubicBezTo>
                  <a:cubicBezTo>
                    <a:pt x="1068392" y="484268"/>
                    <a:pt x="783271" y="484268"/>
                    <a:pt x="783215" y="484268"/>
                  </a:cubicBezTo>
                  <a:cubicBezTo>
                    <a:pt x="771959" y="484268"/>
                    <a:pt x="756950" y="473022"/>
                    <a:pt x="756950" y="458027"/>
                  </a:cubicBezTo>
                  <a:cubicBezTo>
                    <a:pt x="756950" y="458027"/>
                    <a:pt x="756950" y="176880"/>
                    <a:pt x="756950" y="135645"/>
                  </a:cubicBezTo>
                  <a:cubicBezTo>
                    <a:pt x="715675" y="135645"/>
                    <a:pt x="175347" y="120650"/>
                    <a:pt x="134072" y="120650"/>
                  </a:cubicBezTo>
                  <a:close/>
                  <a:moveTo>
                    <a:pt x="37492" y="0"/>
                  </a:moveTo>
                  <a:cubicBezTo>
                    <a:pt x="37515" y="0"/>
                    <a:pt x="41727" y="61"/>
                    <a:pt x="824825" y="11250"/>
                  </a:cubicBezTo>
                  <a:cubicBezTo>
                    <a:pt x="824830" y="11250"/>
                    <a:pt x="824923" y="11250"/>
                    <a:pt x="826699" y="11250"/>
                  </a:cubicBezTo>
                  <a:lnTo>
                    <a:pt x="839822" y="11250"/>
                  </a:lnTo>
                  <a:cubicBezTo>
                    <a:pt x="839858" y="11270"/>
                    <a:pt x="866309" y="26500"/>
                    <a:pt x="1218491" y="389984"/>
                  </a:cubicBezTo>
                  <a:cubicBezTo>
                    <a:pt x="1218497" y="389989"/>
                    <a:pt x="1218590" y="390083"/>
                    <a:pt x="1220366" y="391859"/>
                  </a:cubicBezTo>
                  <a:lnTo>
                    <a:pt x="1233488" y="404984"/>
                  </a:lnTo>
                  <a:cubicBezTo>
                    <a:pt x="1233488" y="404991"/>
                    <a:pt x="1233488" y="405083"/>
                    <a:pt x="1233488" y="406390"/>
                  </a:cubicBezTo>
                  <a:lnTo>
                    <a:pt x="1233488" y="416233"/>
                  </a:lnTo>
                  <a:cubicBezTo>
                    <a:pt x="1233488" y="416327"/>
                    <a:pt x="1233488" y="566274"/>
                    <a:pt x="1233488" y="716221"/>
                  </a:cubicBezTo>
                  <a:cubicBezTo>
                    <a:pt x="1233507" y="716202"/>
                    <a:pt x="1236202" y="713481"/>
                    <a:pt x="1623405" y="322487"/>
                  </a:cubicBezTo>
                  <a:cubicBezTo>
                    <a:pt x="1638402" y="296238"/>
                    <a:pt x="1664646" y="281239"/>
                    <a:pt x="1705888" y="281239"/>
                  </a:cubicBezTo>
                  <a:cubicBezTo>
                    <a:pt x="1732132" y="281239"/>
                    <a:pt x="1762126" y="296238"/>
                    <a:pt x="1773373" y="322487"/>
                  </a:cubicBezTo>
                  <a:cubicBezTo>
                    <a:pt x="1773387" y="322501"/>
                    <a:pt x="1774738" y="323852"/>
                    <a:pt x="1908345" y="457482"/>
                  </a:cubicBezTo>
                  <a:cubicBezTo>
                    <a:pt x="1923341" y="472481"/>
                    <a:pt x="1938338" y="498730"/>
                    <a:pt x="1938338" y="524979"/>
                  </a:cubicBezTo>
                  <a:cubicBezTo>
                    <a:pt x="1938338" y="551228"/>
                    <a:pt x="1923341" y="581227"/>
                    <a:pt x="1908345" y="607476"/>
                  </a:cubicBezTo>
                  <a:cubicBezTo>
                    <a:pt x="1908325" y="607495"/>
                    <a:pt x="1904722" y="611098"/>
                    <a:pt x="1233488" y="1282449"/>
                  </a:cubicBezTo>
                  <a:cubicBezTo>
                    <a:pt x="1233488" y="1376176"/>
                    <a:pt x="1218497" y="1552368"/>
                    <a:pt x="1218491" y="1552438"/>
                  </a:cubicBezTo>
                  <a:cubicBezTo>
                    <a:pt x="1218491" y="1558062"/>
                    <a:pt x="1218491" y="1560875"/>
                    <a:pt x="1216617" y="1562281"/>
                  </a:cubicBezTo>
                  <a:lnTo>
                    <a:pt x="1203494" y="1563687"/>
                  </a:lnTo>
                  <a:cubicBezTo>
                    <a:pt x="1203463" y="1563687"/>
                    <a:pt x="1197425" y="1563687"/>
                    <a:pt x="26245" y="1563687"/>
                  </a:cubicBezTo>
                  <a:cubicBezTo>
                    <a:pt x="11248" y="1563687"/>
                    <a:pt x="0" y="1552438"/>
                    <a:pt x="0" y="1537438"/>
                  </a:cubicBezTo>
                  <a:cubicBezTo>
                    <a:pt x="0" y="1537376"/>
                    <a:pt x="0" y="1241196"/>
                    <a:pt x="0" y="1199952"/>
                  </a:cubicBezTo>
                  <a:cubicBezTo>
                    <a:pt x="0" y="1199939"/>
                    <a:pt x="0" y="1198303"/>
                    <a:pt x="0" y="986210"/>
                  </a:cubicBezTo>
                  <a:cubicBezTo>
                    <a:pt x="0" y="986186"/>
                    <a:pt x="56" y="981424"/>
                    <a:pt x="11248" y="26249"/>
                  </a:cubicBezTo>
                  <a:cubicBezTo>
                    <a:pt x="11248" y="11250"/>
                    <a:pt x="26245" y="0"/>
                    <a:pt x="37492" y="0"/>
                  </a:cubicBezTo>
                  <a:close/>
                </a:path>
              </a:pathLst>
            </a:custGeom>
            <a:solidFill>
              <a:srgbClr val="17549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057" name="组合 92" hidden="1"/>
          <p:cNvGrpSpPr>
            <a:grpSpLocks/>
          </p:cNvGrpSpPr>
          <p:nvPr/>
        </p:nvGrpSpPr>
        <p:grpSpPr bwMode="auto">
          <a:xfrm>
            <a:off x="48768000" y="2876550"/>
            <a:ext cx="12192000" cy="849313"/>
            <a:chOff x="36576000" y="2157144"/>
            <a:chExt cx="9144000" cy="636850"/>
          </a:xfrm>
        </p:grpSpPr>
        <p:sp>
          <p:nvSpPr>
            <p:cNvPr id="100" name="矩形 99"/>
            <p:cNvSpPr/>
            <p:nvPr/>
          </p:nvSpPr>
          <p:spPr>
            <a:xfrm>
              <a:off x="36576000" y="2465451"/>
              <a:ext cx="9144000" cy="20236"/>
            </a:xfrm>
            <a:prstGeom prst="rect">
              <a:avLst/>
            </a:prstGeom>
            <a:solidFill>
              <a:srgbClr val="165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ea typeface="方正正纤黑简体" panose="02000000000000000000" pitchFamily="2" charset="-122"/>
              </a:endParaRPr>
            </a:p>
          </p:txBody>
        </p:sp>
        <p:grpSp>
          <p:nvGrpSpPr>
            <p:cNvPr id="2064" name="组合 89"/>
            <p:cNvGrpSpPr>
              <a:grpSpLocks/>
            </p:cNvGrpSpPr>
            <p:nvPr/>
          </p:nvGrpSpPr>
          <p:grpSpPr bwMode="auto">
            <a:xfrm>
              <a:off x="39592371" y="2157144"/>
              <a:ext cx="3111258" cy="636850"/>
              <a:chOff x="2400542" y="2157144"/>
              <a:chExt cx="3111258" cy="636850"/>
            </a:xfrm>
          </p:grpSpPr>
          <p:sp>
            <p:nvSpPr>
              <p:cNvPr id="101" name="圆角矩形 100"/>
              <p:cNvSpPr/>
              <p:nvPr/>
            </p:nvSpPr>
            <p:spPr>
              <a:xfrm>
                <a:off x="2400025" y="2157144"/>
                <a:ext cx="3112294" cy="636850"/>
              </a:xfrm>
              <a:prstGeom prst="roundRect">
                <a:avLst>
                  <a:gd name="adj" fmla="val 9189"/>
                </a:avLst>
              </a:prstGeom>
              <a:solidFill>
                <a:srgbClr val="165799"/>
              </a:solidFill>
              <a:ln>
                <a:noFill/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wrap="none" anchor="ctr"/>
              <a:lstStyle/>
              <a:p>
                <a:pPr algn="ctr" defTabSz="91435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1100" b="1" dirty="0">
                  <a:solidFill>
                    <a:schemeClr val="bg1"/>
                  </a:solidFill>
                  <a:latin typeface="方正姚体" panose="02010601030101010101" pitchFamily="2" charset="-122"/>
                  <a:ea typeface="方正姚体" panose="02010601030101010101" pitchFamily="2" charset="-122"/>
                </a:endParaRPr>
              </a:p>
            </p:txBody>
          </p:sp>
          <p:sp>
            <p:nvSpPr>
              <p:cNvPr id="102" name="矩形 101"/>
              <p:cNvSpPr/>
              <p:nvPr/>
            </p:nvSpPr>
            <p:spPr>
              <a:xfrm>
                <a:off x="3245604" y="2210466"/>
                <a:ext cx="1421134" cy="530206"/>
              </a:xfrm>
              <a:prstGeom prst="rect">
                <a:avLst/>
              </a:prstGeom>
            </p:spPr>
            <p:txBody>
              <a:bodyPr wrap="none" lIns="0" tIns="0" rIns="0" bIns="0" anchor="ctr">
                <a:prstTxWarp prst="textPlain">
                  <a:avLst/>
                </a:prstTxWarp>
                <a:spAutoFit/>
              </a:bodyPr>
              <a:lstStyle/>
              <a:p>
                <a:pPr defTabSz="91435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5300" b="1" dirty="0">
                    <a:solidFill>
                      <a:schemeClr val="bg1"/>
                    </a:solidFill>
                    <a:latin typeface="+mn-lt"/>
                    <a:ea typeface="方正正纤黑简体" panose="02000000000000000000" pitchFamily="2" charset="-122"/>
                  </a:rPr>
                  <a:t>甚至，</a:t>
                </a:r>
              </a:p>
            </p:txBody>
          </p:sp>
        </p:grpSp>
      </p:grpSp>
      <p:sp>
        <p:nvSpPr>
          <p:cNvPr id="30" name="Rectangle 1"/>
          <p:cNvSpPr/>
          <p:nvPr/>
        </p:nvSpPr>
        <p:spPr>
          <a:xfrm rot="18018005">
            <a:off x="3625850" y="5348288"/>
            <a:ext cx="708025" cy="24447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anchor="ctr"/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1" name="Rectangle 1"/>
          <p:cNvSpPr/>
          <p:nvPr/>
        </p:nvSpPr>
        <p:spPr>
          <a:xfrm rot="18018005">
            <a:off x="3625850" y="5348288"/>
            <a:ext cx="708025" cy="24447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anchor="ctr"/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2" name="Rectangle 1"/>
          <p:cNvSpPr/>
          <p:nvPr/>
        </p:nvSpPr>
        <p:spPr>
          <a:xfrm rot="18018005">
            <a:off x="3625850" y="5348288"/>
            <a:ext cx="708025" cy="24447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anchor="ctr"/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33" name="Rectangle 1"/>
          <p:cNvSpPr/>
          <p:nvPr/>
        </p:nvSpPr>
        <p:spPr>
          <a:xfrm rot="18018005">
            <a:off x="3625850" y="5348288"/>
            <a:ext cx="708025" cy="244475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50000">
                <a:schemeClr val="bg1"/>
              </a:gs>
              <a:gs pos="100000">
                <a:schemeClr val="bg1">
                  <a:alpha val="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anchor="ctr"/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45514" y="2138140"/>
            <a:ext cx="1908429" cy="2079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2892"/>
    </mc:Choice>
    <mc:Fallback xmlns="">
      <p:transition xmlns:p14="http://schemas.microsoft.com/office/powerpoint/2010/main" advClick="0" advTm="28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 -0.077153 E" pathEditMode="relative" ptsTypes="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ac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  <p:to x="100000" y="33004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2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7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0" presetClass="entr" presetSubtype="0" fill="hold" grpId="0" nodeType="withEffect">
                                  <p:stCondLst>
                                    <p:cond delay="9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#ppt_x)" to="(1-#ppt_x)" calcmode="lin" valueType="num">
                                      <p:cBhvr>
                                        <p:cTn id="28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 additive="base" accumulate="none">
                                        <p:cTn id="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0" presetClass="entr" presetSubtype="0" fill="hold" grpId="0" nodeType="withEffect">
                                  <p:stCondLst>
                                    <p:cond delay="10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#ppt_x)" to="(1-#ppt_x)" calcmode="lin" valueType="num">
                                      <p:cBhvr>
                                        <p:cTn id="32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 additive="base" accumulate="none">
                                        <p:cTn id="3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0" presetClass="entr" presetSubtype="0" fill="hold" grpId="0" nodeType="withEffect">
                                  <p:stCondLst>
                                    <p:cond delay="11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#ppt_x)" to="(1-#ppt_x)" calcmode="lin" valueType="num">
                                      <p:cBhvr>
                                        <p:cTn id="3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 additive="base" accumulate="none"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0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#ppt_x)" to="(1-#ppt_x)" calcmode="lin" valueType="num">
                                      <p:cBhvr>
                                        <p:cTn id="40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set>
                                      <p:cBhvr additive="base" accumulate="none"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2" grpId="2" animBg="1"/>
      <p:bldP spid="9" grpId="0" animBg="1"/>
      <p:bldP spid="8" grpId="0"/>
      <p:bldP spid="30" grpId="0" animBg="1"/>
      <p:bldP spid="31" grpId="0" animBg="1"/>
      <p:bldP spid="32" grpId="0" animBg="1"/>
      <p:bldP spid="3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>
            <a:off x="5903913" y="-4059238"/>
            <a:ext cx="1219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anchor="ctr"/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ea typeface="方正正纤黑简体" panose="02000000000000000000" pitchFamily="2" charset="-122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3415791" y="4670827"/>
            <a:ext cx="5360442" cy="4431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400" dirty="0" smtClean="0">
                <a:solidFill>
                  <a:srgbClr val="7F7F7F"/>
                </a:solidFill>
                <a:ea typeface="方正正纤黑简体" charset="0"/>
              </a:rPr>
              <a:t>By removing all the non-critical pairs</a:t>
            </a:r>
            <a:endParaRPr lang="en-US" altLang="zh-CN" sz="1800" dirty="0" smtClean="0">
              <a:solidFill>
                <a:srgbClr val="7F7F7F"/>
              </a:solidFill>
              <a:ea typeface="方正正纤黑简体" charset="0"/>
            </a:endParaRPr>
          </a:p>
        </p:txBody>
      </p:sp>
      <p:sp>
        <p:nvSpPr>
          <p:cNvPr id="49" name="矩形 7"/>
          <p:cNvSpPr/>
          <p:nvPr/>
        </p:nvSpPr>
        <p:spPr>
          <a:xfrm>
            <a:off x="3671460" y="5189538"/>
            <a:ext cx="4849084" cy="5693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700" b="1" dirty="0" smtClean="0">
                <a:solidFill>
                  <a:srgbClr val="165799"/>
                </a:solidFill>
                <a:latin typeface="+mj-lt"/>
                <a:ea typeface="方正正纤黑简体" panose="02000000000000000000" pitchFamily="2" charset="-122"/>
              </a:rPr>
              <a:t>SIMPLICIAL COMPLEX</a:t>
            </a:r>
            <a:endParaRPr lang="zh-CN" altLang="en-US" sz="3700" b="1" dirty="0">
              <a:solidFill>
                <a:srgbClr val="165799"/>
              </a:solidFill>
              <a:latin typeface="+mj-lt"/>
              <a:ea typeface="方正正纤黑简体" panose="02000000000000000000" pitchFamily="2" charset="-122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1300635" y="5252631"/>
            <a:ext cx="9590767" cy="44319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2400" dirty="0" smtClean="0">
                <a:solidFill>
                  <a:srgbClr val="7F7F7F"/>
                </a:solidFill>
                <a:ea typeface="方正正纤黑简体" charset="0"/>
              </a:rPr>
              <a:t>We can keep the original </a:t>
            </a:r>
            <a:r>
              <a:rPr lang="en-US" altLang="zh-CN" sz="2400" b="1" i="1" dirty="0">
                <a:solidFill>
                  <a:srgbClr val="E66C22"/>
                </a:solidFill>
                <a:ea typeface="方正正纤黑简体" charset="0"/>
              </a:rPr>
              <a:t>shape</a:t>
            </a:r>
            <a:r>
              <a:rPr lang="en-US" altLang="zh-CN" sz="2400" dirty="0" smtClean="0">
                <a:solidFill>
                  <a:srgbClr val="7F7F7F"/>
                </a:solidFill>
                <a:ea typeface="方正正纤黑简体" charset="0"/>
              </a:rPr>
              <a:t> of the data with fewer </a:t>
            </a:r>
            <a:r>
              <a:rPr lang="en-US" altLang="zh-CN" sz="2400" dirty="0" err="1" smtClean="0">
                <a:solidFill>
                  <a:srgbClr val="7F7F7F"/>
                </a:solidFill>
                <a:ea typeface="方正正纤黑简体" charset="0"/>
              </a:rPr>
              <a:t>simplices</a:t>
            </a:r>
            <a:endParaRPr lang="en-US" altLang="zh-CN" sz="2400" dirty="0">
              <a:solidFill>
                <a:srgbClr val="7F7F7F"/>
              </a:solidFill>
              <a:ea typeface="方正正纤黑简体" charset="0"/>
            </a:endParaRPr>
          </a:p>
        </p:txBody>
      </p:sp>
      <p:sp>
        <p:nvSpPr>
          <p:cNvPr id="45" name="矩形 7"/>
          <p:cNvSpPr/>
          <p:nvPr/>
        </p:nvSpPr>
        <p:spPr>
          <a:xfrm>
            <a:off x="4078211" y="5209873"/>
            <a:ext cx="4025141" cy="5693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700" b="1" dirty="0" smtClean="0">
                <a:solidFill>
                  <a:srgbClr val="165799"/>
                </a:solidFill>
                <a:latin typeface="+mj-lt"/>
                <a:ea typeface="方正正纤黑简体" panose="02000000000000000000" pitchFamily="2" charset="-122"/>
              </a:rPr>
              <a:t>MARK VIOLATORS</a:t>
            </a:r>
            <a:endParaRPr lang="zh-CN" altLang="en-US" sz="3700" b="1" dirty="0">
              <a:solidFill>
                <a:srgbClr val="165799"/>
              </a:solidFill>
              <a:latin typeface="+mj-lt"/>
              <a:ea typeface="方正正纤黑简体" panose="02000000000000000000" pitchFamily="2" charset="-122"/>
            </a:endParaRPr>
          </a:p>
        </p:txBody>
      </p:sp>
      <p:sp>
        <p:nvSpPr>
          <p:cNvPr id="46" name="矩形 7"/>
          <p:cNvSpPr/>
          <p:nvPr/>
        </p:nvSpPr>
        <p:spPr>
          <a:xfrm>
            <a:off x="2417681" y="5209872"/>
            <a:ext cx="7300075" cy="5693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700" b="1" dirty="0" smtClean="0">
                <a:solidFill>
                  <a:srgbClr val="165799"/>
                </a:solidFill>
                <a:latin typeface="+mj-lt"/>
                <a:ea typeface="方正正纤黑简体" panose="02000000000000000000" pitchFamily="2" charset="-122"/>
              </a:rPr>
              <a:t>MARK NONVIOLATOR CRITICALS</a:t>
            </a:r>
            <a:endParaRPr lang="zh-CN" altLang="en-US" sz="3700" b="1" dirty="0">
              <a:solidFill>
                <a:srgbClr val="165799"/>
              </a:solidFill>
              <a:latin typeface="+mj-lt"/>
              <a:ea typeface="方正正纤黑简体" panose="02000000000000000000" pitchFamily="2" charset="-122"/>
            </a:endParaRPr>
          </a:p>
        </p:txBody>
      </p:sp>
      <p:sp>
        <p:nvSpPr>
          <p:cNvPr id="47" name="矩形 7"/>
          <p:cNvSpPr/>
          <p:nvPr/>
        </p:nvSpPr>
        <p:spPr>
          <a:xfrm>
            <a:off x="3076335" y="5189537"/>
            <a:ext cx="6028895" cy="5693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700" b="1" dirty="0" smtClean="0">
                <a:solidFill>
                  <a:srgbClr val="165799"/>
                </a:solidFill>
                <a:latin typeface="+mj-lt"/>
                <a:ea typeface="方正正纤黑简体" panose="02000000000000000000" pitchFamily="2" charset="-122"/>
              </a:rPr>
              <a:t>MARK NONCRITICAL PAIRS</a:t>
            </a:r>
            <a:endParaRPr lang="zh-CN" altLang="en-US" sz="3700" b="1" dirty="0">
              <a:solidFill>
                <a:srgbClr val="165799"/>
              </a:solidFill>
              <a:latin typeface="+mj-lt"/>
              <a:ea typeface="方正正纤黑简体" panose="02000000000000000000" pitchFamily="2" charset="-122"/>
            </a:endParaRPr>
          </a:p>
        </p:txBody>
      </p:sp>
      <p:grpSp>
        <p:nvGrpSpPr>
          <p:cNvPr id="20" name="Group 19"/>
          <p:cNvGrpSpPr>
            <a:grpSpLocks/>
          </p:cNvGrpSpPr>
          <p:nvPr/>
        </p:nvGrpSpPr>
        <p:grpSpPr bwMode="auto">
          <a:xfrm>
            <a:off x="-24384000" y="649287"/>
            <a:ext cx="85344000" cy="5114927"/>
            <a:chOff x="-24384000" y="648840"/>
            <a:chExt cx="85344000" cy="5115452"/>
          </a:xfrm>
        </p:grpSpPr>
        <p:sp>
          <p:nvSpPr>
            <p:cNvPr id="42" name="矩形 41"/>
            <p:cNvSpPr/>
            <p:nvPr/>
          </p:nvSpPr>
          <p:spPr>
            <a:xfrm>
              <a:off x="-24384000" y="3287538"/>
              <a:ext cx="12192000" cy="28578"/>
            </a:xfrm>
            <a:prstGeom prst="rect">
              <a:avLst/>
            </a:prstGeom>
            <a:solidFill>
              <a:srgbClr val="165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ea typeface="方正正纤黑简体" panose="02000000000000000000" pitchFamily="2" charset="-122"/>
              </a:endParaRPr>
            </a:p>
          </p:txBody>
        </p:sp>
        <p:grpSp>
          <p:nvGrpSpPr>
            <p:cNvPr id="3080" name="组合 92"/>
            <p:cNvGrpSpPr>
              <a:grpSpLocks/>
            </p:cNvGrpSpPr>
            <p:nvPr/>
          </p:nvGrpSpPr>
          <p:grpSpPr bwMode="auto">
            <a:xfrm>
              <a:off x="48768000" y="2876334"/>
              <a:ext cx="12192000" cy="849400"/>
              <a:chOff x="36576000" y="2157250"/>
              <a:chExt cx="9144000" cy="637050"/>
            </a:xfrm>
          </p:grpSpPr>
          <p:sp>
            <p:nvSpPr>
              <p:cNvPr id="100" name="矩形 99"/>
              <p:cNvSpPr/>
              <p:nvPr/>
            </p:nvSpPr>
            <p:spPr>
              <a:xfrm>
                <a:off x="36576000" y="2465654"/>
                <a:ext cx="9144000" cy="20242"/>
              </a:xfrm>
              <a:prstGeom prst="rect">
                <a:avLst/>
              </a:prstGeom>
              <a:solidFill>
                <a:srgbClr val="1657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35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ea typeface="方正正纤黑简体" panose="02000000000000000000" pitchFamily="2" charset="-122"/>
                </a:endParaRPr>
              </a:p>
            </p:txBody>
          </p:sp>
          <p:grpSp>
            <p:nvGrpSpPr>
              <p:cNvPr id="3109" name="组合 89"/>
              <p:cNvGrpSpPr>
                <a:grpSpLocks/>
              </p:cNvGrpSpPr>
              <p:nvPr/>
            </p:nvGrpSpPr>
            <p:grpSpPr bwMode="auto">
              <a:xfrm>
                <a:off x="39591854" y="2157250"/>
                <a:ext cx="3112294" cy="637050"/>
                <a:chOff x="2400025" y="2157250"/>
                <a:chExt cx="3112294" cy="637050"/>
              </a:xfrm>
            </p:grpSpPr>
            <p:sp>
              <p:nvSpPr>
                <p:cNvPr id="101" name="圆角矩形 100"/>
                <p:cNvSpPr/>
                <p:nvPr/>
              </p:nvSpPr>
              <p:spPr>
                <a:xfrm>
                  <a:off x="2400025" y="2157250"/>
                  <a:ext cx="3112294" cy="637050"/>
                </a:xfrm>
                <a:prstGeom prst="roundRect">
                  <a:avLst>
                    <a:gd name="adj" fmla="val 9189"/>
                  </a:avLst>
                </a:prstGeom>
                <a:solidFill>
                  <a:srgbClr val="165799"/>
                </a:solidFill>
                <a:ln>
                  <a:noFill/>
                </a:ln>
              </p:spPr>
              <p:style>
                <a:lnRef idx="2">
                  <a:schemeClr val="accent1"/>
                </a:lnRef>
                <a:fillRef idx="1">
                  <a:schemeClr val="lt1"/>
                </a:fillRef>
                <a:effectRef idx="0">
                  <a:schemeClr val="accent1"/>
                </a:effectRef>
                <a:fontRef idx="minor">
                  <a:schemeClr val="dk1"/>
                </a:fontRef>
              </p:style>
              <p:txBody>
                <a:bodyPr wrap="none" anchor="ctr"/>
                <a:lstStyle/>
                <a:p>
                  <a:pPr algn="ctr" defTabSz="914354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sz="1100" b="1" dirty="0">
                    <a:solidFill>
                      <a:schemeClr val="bg1"/>
                    </a:solidFill>
                    <a:latin typeface="方正姚体" panose="02010601030101010101" pitchFamily="2" charset="-122"/>
                    <a:ea typeface="方正姚体" panose="02010601030101010101" pitchFamily="2" charset="-122"/>
                  </a:endParaRPr>
                </a:p>
              </p:txBody>
            </p:sp>
            <p:sp>
              <p:nvSpPr>
                <p:cNvPr id="3111" name="矩形 101"/>
                <p:cNvSpPr>
                  <a:spLocks noChangeArrowheads="1"/>
                </p:cNvSpPr>
                <p:nvPr/>
              </p:nvSpPr>
              <p:spPr bwMode="auto">
                <a:xfrm>
                  <a:off x="2752729" y="2169685"/>
                  <a:ext cx="2406910" cy="611769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</a:bodyPr>
                <a:lstStyle>
                  <a:lvl1pPr>
                    <a:defRPr sz="1900">
                      <a:solidFill>
                        <a:schemeClr val="tx1"/>
                      </a:solidFill>
                      <a:latin typeface="Century Gothic" panose="020B0502020202020204" pitchFamily="34" charset="0"/>
                      <a:ea typeface="微软雅黑" panose="020B0503020204020204" pitchFamily="34" charset="-122"/>
                    </a:defRPr>
                  </a:lvl1pPr>
                  <a:lvl2pPr marL="742950" indent="-285750">
                    <a:defRPr sz="1900">
                      <a:solidFill>
                        <a:schemeClr val="tx1"/>
                      </a:solidFill>
                      <a:latin typeface="Century Gothic" panose="020B0502020202020204" pitchFamily="34" charset="0"/>
                      <a:ea typeface="微软雅黑" panose="020B0503020204020204" pitchFamily="34" charset="-122"/>
                    </a:defRPr>
                  </a:lvl2pPr>
                  <a:lvl3pPr marL="1143000" indent="-228600">
                    <a:defRPr sz="1900">
                      <a:solidFill>
                        <a:schemeClr val="tx1"/>
                      </a:solidFill>
                      <a:latin typeface="Century Gothic" panose="020B0502020202020204" pitchFamily="34" charset="0"/>
                      <a:ea typeface="微软雅黑" panose="020B0503020204020204" pitchFamily="34" charset="-122"/>
                    </a:defRPr>
                  </a:lvl3pPr>
                  <a:lvl4pPr marL="1600200" indent="-228600">
                    <a:defRPr sz="1900">
                      <a:solidFill>
                        <a:schemeClr val="tx1"/>
                      </a:solidFill>
                      <a:latin typeface="Century Gothic" panose="020B0502020202020204" pitchFamily="34" charset="0"/>
                      <a:ea typeface="微软雅黑" panose="020B0503020204020204" pitchFamily="34" charset="-122"/>
                    </a:defRPr>
                  </a:lvl4pPr>
                  <a:lvl5pPr marL="2057400" indent="-228600">
                    <a:defRPr sz="1900">
                      <a:solidFill>
                        <a:schemeClr val="tx1"/>
                      </a:solidFill>
                      <a:latin typeface="Century Gothic" panose="020B0502020202020204" pitchFamily="34" charset="0"/>
                      <a:ea typeface="微软雅黑" panose="020B0503020204020204" pitchFamily="34" charset="-122"/>
                    </a:defRPr>
                  </a:lvl5pPr>
                  <a:lvl6pPr marL="2514600" indent="-228600" defTabSz="912813" fontAlgn="base">
                    <a:spcBef>
                      <a:spcPct val="0"/>
                    </a:spcBef>
                    <a:spcAft>
                      <a:spcPct val="0"/>
                    </a:spcAft>
                    <a:defRPr sz="1900">
                      <a:solidFill>
                        <a:schemeClr val="tx1"/>
                      </a:solidFill>
                      <a:latin typeface="Century Gothic" panose="020B0502020202020204" pitchFamily="34" charset="0"/>
                      <a:ea typeface="微软雅黑" panose="020B0503020204020204" pitchFamily="34" charset="-122"/>
                    </a:defRPr>
                  </a:lvl6pPr>
                  <a:lvl7pPr marL="2971800" indent="-228600" defTabSz="912813" fontAlgn="base">
                    <a:spcBef>
                      <a:spcPct val="0"/>
                    </a:spcBef>
                    <a:spcAft>
                      <a:spcPct val="0"/>
                    </a:spcAft>
                    <a:defRPr sz="1900">
                      <a:solidFill>
                        <a:schemeClr val="tx1"/>
                      </a:solidFill>
                      <a:latin typeface="Century Gothic" panose="020B0502020202020204" pitchFamily="34" charset="0"/>
                      <a:ea typeface="微软雅黑" panose="020B0503020204020204" pitchFamily="34" charset="-122"/>
                    </a:defRPr>
                  </a:lvl7pPr>
                  <a:lvl8pPr marL="3429000" indent="-228600" defTabSz="912813" fontAlgn="base">
                    <a:spcBef>
                      <a:spcPct val="0"/>
                    </a:spcBef>
                    <a:spcAft>
                      <a:spcPct val="0"/>
                    </a:spcAft>
                    <a:defRPr sz="1900">
                      <a:solidFill>
                        <a:schemeClr val="tx1"/>
                      </a:solidFill>
                      <a:latin typeface="Century Gothic" panose="020B0502020202020204" pitchFamily="34" charset="0"/>
                      <a:ea typeface="微软雅黑" panose="020B0503020204020204" pitchFamily="34" charset="-122"/>
                    </a:defRPr>
                  </a:lvl8pPr>
                  <a:lvl9pPr marL="3886200" indent="-228600" defTabSz="912813" fontAlgn="base">
                    <a:spcBef>
                      <a:spcPct val="0"/>
                    </a:spcBef>
                    <a:spcAft>
                      <a:spcPct val="0"/>
                    </a:spcAft>
                    <a:defRPr sz="1900">
                      <a:solidFill>
                        <a:schemeClr val="tx1"/>
                      </a:solidFill>
                      <a:latin typeface="Century Gothic" panose="020B0502020202020204" pitchFamily="34" charset="0"/>
                      <a:ea typeface="微软雅黑" panose="020B0503020204020204" pitchFamily="34" charset="-122"/>
                    </a:defRPr>
                  </a:lvl9pPr>
                </a:lstStyle>
                <a:p>
                  <a:pPr algn="ctr"/>
                  <a:r>
                    <a:rPr lang="en-US" altLang="zh-CN" sz="5300" b="1" dirty="0" smtClean="0">
                      <a:solidFill>
                        <a:schemeClr val="bg1"/>
                      </a:solidFill>
                    </a:rPr>
                    <a:t>REMOVAL</a:t>
                  </a:r>
                  <a:endParaRPr lang="zh-CN" altLang="en-US" sz="5300" b="1" dirty="0">
                    <a:solidFill>
                      <a:schemeClr val="bg1"/>
                    </a:solidFill>
                  </a:endParaRPr>
                </a:p>
              </p:txBody>
            </p:sp>
          </p:grpSp>
        </p:grpSp>
        <p:grpSp>
          <p:nvGrpSpPr>
            <p:cNvPr id="3081" name="组合 31"/>
            <p:cNvGrpSpPr>
              <a:grpSpLocks/>
            </p:cNvGrpSpPr>
            <p:nvPr/>
          </p:nvGrpSpPr>
          <p:grpSpPr bwMode="auto">
            <a:xfrm>
              <a:off x="-12192000" y="648840"/>
              <a:ext cx="12192000" cy="3815898"/>
              <a:chOff x="0" y="486632"/>
              <a:chExt cx="9144000" cy="2861921"/>
            </a:xfrm>
          </p:grpSpPr>
          <p:sp>
            <p:nvSpPr>
              <p:cNvPr id="3104" name="Freeform 6"/>
              <p:cNvSpPr>
                <a:spLocks/>
              </p:cNvSpPr>
              <p:nvPr/>
            </p:nvSpPr>
            <p:spPr bwMode="auto">
              <a:xfrm>
                <a:off x="0" y="2464921"/>
                <a:ext cx="9144000" cy="883632"/>
              </a:xfrm>
              <a:custGeom>
                <a:avLst/>
                <a:gdLst>
                  <a:gd name="T0" fmla="*/ 0 w 9144000"/>
                  <a:gd name="T1" fmla="*/ 0 h 883632"/>
                  <a:gd name="T2" fmla="*/ 2044700 w 9144000"/>
                  <a:gd name="T3" fmla="*/ 0 h 883632"/>
                  <a:gd name="T4" fmla="*/ 2044700 w 9144000"/>
                  <a:gd name="T5" fmla="*/ 10650 h 883632"/>
                  <a:gd name="T6" fmla="*/ 2044963 w 9144000"/>
                  <a:gd name="T7" fmla="*/ 10650 h 883632"/>
                  <a:gd name="T8" fmla="*/ 2044963 w 9144000"/>
                  <a:gd name="T9" fmla="*/ 807599 h 883632"/>
                  <a:gd name="T10" fmla="*/ 2105586 w 9144000"/>
                  <a:gd name="T11" fmla="*/ 861025 h 883632"/>
                  <a:gd name="T12" fmla="*/ 7038415 w 9144000"/>
                  <a:gd name="T13" fmla="*/ 861025 h 883632"/>
                  <a:gd name="T14" fmla="*/ 7099039 w 9144000"/>
                  <a:gd name="T15" fmla="*/ 807599 h 883632"/>
                  <a:gd name="T16" fmla="*/ 7099039 w 9144000"/>
                  <a:gd name="T17" fmla="*/ 10650 h 883632"/>
                  <a:gd name="T18" fmla="*/ 7099300 w 9144000"/>
                  <a:gd name="T19" fmla="*/ 10650 h 883632"/>
                  <a:gd name="T20" fmla="*/ 7099300 w 9144000"/>
                  <a:gd name="T21" fmla="*/ 0 h 883632"/>
                  <a:gd name="T22" fmla="*/ 9144000 w 9144000"/>
                  <a:gd name="T23" fmla="*/ 0 h 883632"/>
                  <a:gd name="T24" fmla="*/ 9144000 w 9144000"/>
                  <a:gd name="T25" fmla="*/ 21299 h 883632"/>
                  <a:gd name="T26" fmla="*/ 7124700 w 9144000"/>
                  <a:gd name="T27" fmla="*/ 21299 h 883632"/>
                  <a:gd name="T28" fmla="*/ 7124700 w 9144000"/>
                  <a:gd name="T29" fmla="*/ 807701 h 883632"/>
                  <a:gd name="T30" fmla="*/ 7038547 w 9144000"/>
                  <a:gd name="T31" fmla="*/ 883632 h 883632"/>
                  <a:gd name="T32" fmla="*/ 2105454 w 9144000"/>
                  <a:gd name="T33" fmla="*/ 883632 h 883632"/>
                  <a:gd name="T34" fmla="*/ 2019300 w 9144000"/>
                  <a:gd name="T35" fmla="*/ 807701 h 883632"/>
                  <a:gd name="T36" fmla="*/ 2019300 w 9144000"/>
                  <a:gd name="T37" fmla="*/ 21299 h 883632"/>
                  <a:gd name="T38" fmla="*/ 0 w 9144000"/>
                  <a:gd name="T39" fmla="*/ 21299 h 883632"/>
                  <a:gd name="T40" fmla="*/ 0 w 9144000"/>
                  <a:gd name="T41" fmla="*/ 0 h 8836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9144000" h="883632">
                    <a:moveTo>
                      <a:pt x="0" y="0"/>
                    </a:moveTo>
                    <a:lnTo>
                      <a:pt x="2044700" y="0"/>
                    </a:lnTo>
                    <a:lnTo>
                      <a:pt x="2044700" y="10650"/>
                    </a:lnTo>
                    <a:lnTo>
                      <a:pt x="2044963" y="10650"/>
                    </a:lnTo>
                    <a:cubicBezTo>
                      <a:pt x="2044963" y="807599"/>
                      <a:pt x="2044963" y="807599"/>
                      <a:pt x="2044963" y="807599"/>
                    </a:cubicBezTo>
                    <a:cubicBezTo>
                      <a:pt x="2044963" y="835718"/>
                      <a:pt x="2073679" y="861025"/>
                      <a:pt x="2105586" y="861025"/>
                    </a:cubicBezTo>
                    <a:cubicBezTo>
                      <a:pt x="7038415" y="861025"/>
                      <a:pt x="7038415" y="861025"/>
                      <a:pt x="7038415" y="861025"/>
                    </a:cubicBezTo>
                    <a:cubicBezTo>
                      <a:pt x="7070323" y="861025"/>
                      <a:pt x="7099039" y="835718"/>
                      <a:pt x="7099039" y="807599"/>
                    </a:cubicBezTo>
                    <a:cubicBezTo>
                      <a:pt x="7099039" y="465185"/>
                      <a:pt x="7099039" y="206333"/>
                      <a:pt x="7099039" y="10650"/>
                    </a:cubicBezTo>
                    <a:lnTo>
                      <a:pt x="7099300" y="10650"/>
                    </a:lnTo>
                    <a:lnTo>
                      <a:pt x="7099300" y="0"/>
                    </a:lnTo>
                    <a:lnTo>
                      <a:pt x="9144000" y="0"/>
                    </a:lnTo>
                    <a:lnTo>
                      <a:pt x="9144000" y="21299"/>
                    </a:lnTo>
                    <a:lnTo>
                      <a:pt x="7124700" y="21299"/>
                    </a:lnTo>
                    <a:cubicBezTo>
                      <a:pt x="7124700" y="807701"/>
                      <a:pt x="7124700" y="807701"/>
                      <a:pt x="7124700" y="807701"/>
                    </a:cubicBezTo>
                    <a:cubicBezTo>
                      <a:pt x="7124700" y="849885"/>
                      <a:pt x="7086410" y="883632"/>
                      <a:pt x="7038547" y="883632"/>
                    </a:cubicBezTo>
                    <a:cubicBezTo>
                      <a:pt x="2105454" y="883632"/>
                      <a:pt x="2105454" y="883632"/>
                      <a:pt x="2105454" y="883632"/>
                    </a:cubicBezTo>
                    <a:cubicBezTo>
                      <a:pt x="2057591" y="883632"/>
                      <a:pt x="2019300" y="849885"/>
                      <a:pt x="2019300" y="807701"/>
                    </a:cubicBezTo>
                    <a:cubicBezTo>
                      <a:pt x="2019300" y="471420"/>
                      <a:pt x="2019300" y="215724"/>
                      <a:pt x="2019300" y="21299"/>
                    </a:cubicBezTo>
                    <a:lnTo>
                      <a:pt x="0" y="212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17549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3105" name="矩形 33"/>
              <p:cNvSpPr>
                <a:spLocks noChangeArrowheads="1"/>
              </p:cNvSpPr>
              <p:nvPr/>
            </p:nvSpPr>
            <p:spPr bwMode="auto">
              <a:xfrm>
                <a:off x="2638269" y="2513157"/>
                <a:ext cx="3848410" cy="66948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>
                <a:lvl1pPr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/>
                <a:r>
                  <a:rPr lang="en-US" altLang="zh-CN" sz="5800" b="1" dirty="0" smtClean="0">
                    <a:solidFill>
                      <a:srgbClr val="165799"/>
                    </a:solidFill>
                  </a:rPr>
                  <a:t>WE ARE DONE!</a:t>
                </a:r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3736181" y="486632"/>
                <a:ext cx="1652588" cy="1652757"/>
              </a:xfrm>
              <a:prstGeom prst="ellipse">
                <a:avLst/>
              </a:prstGeom>
              <a:solidFill>
                <a:srgbClr val="BAA87C">
                  <a:alpha val="50000"/>
                </a:srgbClr>
              </a:solidFill>
              <a:ln w="57150">
                <a:noFill/>
              </a:ln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35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ea typeface="方正正纤黑简体" panose="02000000000000000000" pitchFamily="2" charset="-122"/>
                </a:endParaRPr>
              </a:p>
            </p:txBody>
          </p:sp>
          <p:pic>
            <p:nvPicPr>
              <p:cNvPr id="37" name="图片 3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429955" y="541955"/>
                <a:ext cx="2284088" cy="1615296"/>
              </a:xfrm>
              <a:prstGeom prst="rect">
                <a:avLst/>
              </a:prstGeom>
              <a:solidFill>
                <a:srgbClr val="FFFFFF">
                  <a:shade val="85000"/>
                </a:srgbClr>
              </a:solidFill>
              <a:ln w="190500" cap="sq">
                <a:solidFill>
                  <a:srgbClr val="FFFFFF"/>
                </a:solidFill>
                <a:miter lim="800000"/>
              </a:ln>
              <a:effectLst>
                <a:outerShdw blurRad="65000" dist="50800" dir="12900000" kx="195000" ky="145000" algn="tl" rotWithShape="0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360000"/>
                </a:camera>
                <a:lightRig rig="twoPt" dir="t">
                  <a:rot lat="0" lon="0" rev="7200000"/>
                </a:lightRig>
              </a:scene3d>
              <a:sp3d contourW="12700">
                <a:bevelT w="25400" h="19050"/>
                <a:contourClr>
                  <a:srgbClr val="969696"/>
                </a:contourClr>
              </a:sp3d>
            </p:spPr>
          </p:pic>
        </p:grpSp>
        <p:grpSp>
          <p:nvGrpSpPr>
            <p:cNvPr id="3082" name="Group 11"/>
            <p:cNvGrpSpPr>
              <a:grpSpLocks/>
            </p:cNvGrpSpPr>
            <p:nvPr/>
          </p:nvGrpSpPr>
          <p:grpSpPr bwMode="auto">
            <a:xfrm>
              <a:off x="0" y="2147101"/>
              <a:ext cx="12192000" cy="2307321"/>
              <a:chOff x="0" y="2147102"/>
              <a:chExt cx="12192000" cy="2307321"/>
            </a:xfrm>
          </p:grpSpPr>
          <p:sp>
            <p:nvSpPr>
              <p:cNvPr id="9" name="矩形 8"/>
              <p:cNvSpPr/>
              <p:nvPr/>
            </p:nvSpPr>
            <p:spPr>
              <a:xfrm>
                <a:off x="0" y="3285950"/>
                <a:ext cx="12192000" cy="28578"/>
              </a:xfrm>
              <a:prstGeom prst="rect">
                <a:avLst/>
              </a:prstGeom>
              <a:solidFill>
                <a:srgbClr val="16579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35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dirty="0">
                  <a:ea typeface="方正正纤黑简体" panose="02000000000000000000" pitchFamily="2" charset="-122"/>
                </a:endParaRPr>
              </a:p>
            </p:txBody>
          </p:sp>
          <p:grpSp>
            <p:nvGrpSpPr>
              <p:cNvPr id="3099" name="Group 1"/>
              <p:cNvGrpSpPr>
                <a:grpSpLocks/>
              </p:cNvGrpSpPr>
              <p:nvPr/>
            </p:nvGrpSpPr>
            <p:grpSpPr bwMode="auto">
              <a:xfrm>
                <a:off x="4942340" y="2147102"/>
                <a:ext cx="2307320" cy="2307321"/>
                <a:chOff x="4942340" y="2147102"/>
                <a:chExt cx="2307320" cy="2307321"/>
              </a:xfrm>
            </p:grpSpPr>
            <p:grpSp>
              <p:nvGrpSpPr>
                <p:cNvPr id="3100" name="组合 60"/>
                <p:cNvGrpSpPr>
                  <a:grpSpLocks/>
                </p:cNvGrpSpPr>
                <p:nvPr/>
              </p:nvGrpSpPr>
              <p:grpSpPr bwMode="auto">
                <a:xfrm>
                  <a:off x="4942340" y="2147102"/>
                  <a:ext cx="2307320" cy="2307321"/>
                  <a:chOff x="3706755" y="1610326"/>
                  <a:chExt cx="1730490" cy="1730491"/>
                </a:xfrm>
              </p:grpSpPr>
              <p:sp>
                <p:nvSpPr>
                  <p:cNvPr id="15" name="圆角矩形 14"/>
                  <p:cNvSpPr/>
                  <p:nvPr/>
                </p:nvSpPr>
                <p:spPr>
                  <a:xfrm>
                    <a:off x="3706416" y="1609506"/>
                    <a:ext cx="1731169" cy="1731346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noFill/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wrap="none" anchor="ctr"/>
                  <a:lstStyle/>
                  <a:p>
                    <a:pPr algn="ctr" defTabSz="914354" fontAlgn="auto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endParaRPr lang="zh-CN" altLang="en-US" sz="1100" b="1" dirty="0">
                      <a:solidFill>
                        <a:schemeClr val="accent1"/>
                      </a:solidFill>
                      <a:latin typeface="方正姚体" panose="02010601030101010101" pitchFamily="2" charset="-122"/>
                      <a:ea typeface="方正姚体" panose="02010601030101010101" pitchFamily="2" charset="-122"/>
                    </a:endParaRPr>
                  </a:p>
                </p:txBody>
              </p:sp>
              <p:sp>
                <p:nvSpPr>
                  <p:cNvPr id="3103" name="Freeform 19"/>
                  <p:cNvSpPr>
                    <a:spLocks/>
                  </p:cNvSpPr>
                  <p:nvPr/>
                </p:nvSpPr>
                <p:spPr bwMode="auto">
                  <a:xfrm>
                    <a:off x="3706755" y="2464922"/>
                    <a:ext cx="1730490" cy="875895"/>
                  </a:xfrm>
                  <a:custGeom>
                    <a:avLst/>
                    <a:gdLst>
                      <a:gd name="T0" fmla="*/ 0 w 1730490"/>
                      <a:gd name="T1" fmla="*/ 0 h 875895"/>
                      <a:gd name="T2" fmla="*/ 25176 w 1730490"/>
                      <a:gd name="T3" fmla="*/ 0 h 875895"/>
                      <a:gd name="T4" fmla="*/ 25176 w 1730490"/>
                      <a:gd name="T5" fmla="*/ 581119 h 875895"/>
                      <a:gd name="T6" fmla="*/ 294461 w 1730490"/>
                      <a:gd name="T7" fmla="*/ 850681 h 875895"/>
                      <a:gd name="T8" fmla="*/ 1434225 w 1730490"/>
                      <a:gd name="T9" fmla="*/ 850681 h 875895"/>
                      <a:gd name="T10" fmla="*/ 1706640 w 1730490"/>
                      <a:gd name="T11" fmla="*/ 581119 h 875895"/>
                      <a:gd name="T12" fmla="*/ 1706640 w 1730490"/>
                      <a:gd name="T13" fmla="*/ 0 h 875895"/>
                      <a:gd name="T14" fmla="*/ 1730490 w 1730490"/>
                      <a:gd name="T15" fmla="*/ 0 h 875895"/>
                      <a:gd name="T16" fmla="*/ 1730490 w 1730490"/>
                      <a:gd name="T17" fmla="*/ 581210 h 875895"/>
                      <a:gd name="T18" fmla="*/ 1433209 w 1730490"/>
                      <a:gd name="T19" fmla="*/ 875895 h 875895"/>
                      <a:gd name="T20" fmla="*/ 294152 w 1730490"/>
                      <a:gd name="T21" fmla="*/ 875895 h 875895"/>
                      <a:gd name="T22" fmla="*/ 0 w 1730490"/>
                      <a:gd name="T23" fmla="*/ 581210 h 875895"/>
                      <a:gd name="T24" fmla="*/ 0 w 1730490"/>
                      <a:gd name="T25" fmla="*/ 0 h 87589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730490" h="875895">
                        <a:moveTo>
                          <a:pt x="0" y="0"/>
                        </a:moveTo>
                        <a:lnTo>
                          <a:pt x="25176" y="0"/>
                        </a:lnTo>
                        <a:cubicBezTo>
                          <a:pt x="25176" y="581119"/>
                          <a:pt x="25176" y="581119"/>
                          <a:pt x="25176" y="581119"/>
                        </a:cubicBezTo>
                        <a:cubicBezTo>
                          <a:pt x="25176" y="728439"/>
                          <a:pt x="147293" y="850681"/>
                          <a:pt x="294461" y="850681"/>
                        </a:cubicBezTo>
                        <a:cubicBezTo>
                          <a:pt x="1434225" y="850681"/>
                          <a:pt x="1434225" y="850681"/>
                          <a:pt x="1434225" y="850681"/>
                        </a:cubicBezTo>
                        <a:cubicBezTo>
                          <a:pt x="1584523" y="850681"/>
                          <a:pt x="1706640" y="728439"/>
                          <a:pt x="1706640" y="581119"/>
                        </a:cubicBezTo>
                        <a:cubicBezTo>
                          <a:pt x="1706640" y="340073"/>
                          <a:pt x="1706640" y="149953"/>
                          <a:pt x="1706640" y="0"/>
                        </a:cubicBezTo>
                        <a:lnTo>
                          <a:pt x="1730490" y="0"/>
                        </a:lnTo>
                        <a:cubicBezTo>
                          <a:pt x="1730490" y="581210"/>
                          <a:pt x="1730490" y="581210"/>
                          <a:pt x="1730490" y="581210"/>
                        </a:cubicBezTo>
                        <a:cubicBezTo>
                          <a:pt x="1730490" y="744228"/>
                          <a:pt x="1595931" y="875895"/>
                          <a:pt x="1433209" y="875895"/>
                        </a:cubicBezTo>
                        <a:cubicBezTo>
                          <a:pt x="294152" y="875895"/>
                          <a:pt x="294152" y="875895"/>
                          <a:pt x="294152" y="875895"/>
                        </a:cubicBezTo>
                        <a:cubicBezTo>
                          <a:pt x="131430" y="875895"/>
                          <a:pt x="0" y="744228"/>
                          <a:pt x="0" y="581210"/>
                        </a:cubicBezTo>
                        <a:cubicBezTo>
                          <a:pt x="0" y="340127"/>
                          <a:pt x="0" y="149977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175491"/>
                  </a:solidFill>
                  <a:ln>
                    <a:noFill/>
                  </a:ln>
                  <a:extLst>
                    <a:ext uri="{91240B29-F687-4f45-9708-019B960494DF}">
                      <a14:hiddenLine xmlns=""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/>
                  <a:lstStyle/>
                  <a:p>
                    <a:endParaRPr lang="zh-CN" altLang="en-US"/>
                  </a:p>
                </p:txBody>
              </p:sp>
            </p:grpSp>
            <p:pic>
              <p:nvPicPr>
                <p:cNvPr id="3101" name="Picture 51"/>
                <p:cNvPicPr>
                  <a:picLocks noChangeAspect="1"/>
                </p:cNvPicPr>
                <p:nvPr/>
              </p:nvPicPr>
              <p:blipFill>
                <a:blip r:embed="rId5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 bwMode="auto">
                <a:xfrm>
                  <a:off x="5147732" y="2156808"/>
                  <a:ext cx="1896536" cy="208671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</p:pic>
          </p:grpSp>
        </p:grpSp>
        <p:grpSp>
          <p:nvGrpSpPr>
            <p:cNvPr id="3083" name="Group 13"/>
            <p:cNvGrpSpPr>
              <a:grpSpLocks/>
            </p:cNvGrpSpPr>
            <p:nvPr/>
          </p:nvGrpSpPr>
          <p:grpSpPr bwMode="auto">
            <a:xfrm>
              <a:off x="12192000" y="1992745"/>
              <a:ext cx="12192000" cy="3771547"/>
              <a:chOff x="12192000" y="1992745"/>
              <a:chExt cx="12192000" cy="3771547"/>
            </a:xfrm>
          </p:grpSpPr>
          <p:grpSp>
            <p:nvGrpSpPr>
              <p:cNvPr id="3094" name="组合 77"/>
              <p:cNvGrpSpPr>
                <a:grpSpLocks/>
              </p:cNvGrpSpPr>
              <p:nvPr/>
            </p:nvGrpSpPr>
            <p:grpSpPr bwMode="auto">
              <a:xfrm>
                <a:off x="12192000" y="3286561"/>
                <a:ext cx="12192000" cy="2477731"/>
                <a:chOff x="9144000" y="2464920"/>
                <a:chExt cx="9144000" cy="1858298"/>
              </a:xfrm>
            </p:grpSpPr>
            <p:sp>
              <p:nvSpPr>
                <p:cNvPr id="71" name="矩形 70"/>
                <p:cNvSpPr/>
                <p:nvPr/>
              </p:nvSpPr>
              <p:spPr>
                <a:xfrm>
                  <a:off x="9144000" y="2464462"/>
                  <a:ext cx="9144000" cy="876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4000" h="875896">
                      <a:moveTo>
                        <a:pt x="0" y="0"/>
                      </a:moveTo>
                      <a:lnTo>
                        <a:pt x="3706755" y="0"/>
                      </a:lnTo>
                      <a:lnTo>
                        <a:pt x="3706755" y="1"/>
                      </a:lnTo>
                      <a:lnTo>
                        <a:pt x="3731931" y="1"/>
                      </a:lnTo>
                      <a:cubicBezTo>
                        <a:pt x="3731931" y="581120"/>
                        <a:pt x="3731931" y="581120"/>
                        <a:pt x="3731931" y="581120"/>
                      </a:cubicBezTo>
                      <a:cubicBezTo>
                        <a:pt x="3731931" y="728440"/>
                        <a:pt x="3854048" y="850682"/>
                        <a:pt x="4001216" y="850682"/>
                      </a:cubicBezTo>
                      <a:cubicBezTo>
                        <a:pt x="5140980" y="850682"/>
                        <a:pt x="5140980" y="850682"/>
                        <a:pt x="5140980" y="850682"/>
                      </a:cubicBezTo>
                      <a:cubicBezTo>
                        <a:pt x="5291278" y="850682"/>
                        <a:pt x="5413395" y="728440"/>
                        <a:pt x="5413395" y="581120"/>
                      </a:cubicBezTo>
                      <a:cubicBezTo>
                        <a:pt x="5413395" y="340074"/>
                        <a:pt x="5413395" y="149954"/>
                        <a:pt x="5413395" y="1"/>
                      </a:cubicBezTo>
                      <a:lnTo>
                        <a:pt x="5437245" y="1"/>
                      </a:lnTo>
                      <a:lnTo>
                        <a:pt x="5437245" y="0"/>
                      </a:lnTo>
                      <a:lnTo>
                        <a:pt x="9144000" y="0"/>
                      </a:lnTo>
                      <a:lnTo>
                        <a:pt x="9144000" y="21299"/>
                      </a:lnTo>
                      <a:lnTo>
                        <a:pt x="5437245" y="21299"/>
                      </a:lnTo>
                      <a:cubicBezTo>
                        <a:pt x="5437245" y="581211"/>
                        <a:pt x="5437245" y="581211"/>
                        <a:pt x="5437245" y="581211"/>
                      </a:cubicBezTo>
                      <a:cubicBezTo>
                        <a:pt x="5437245" y="744229"/>
                        <a:pt x="5302686" y="875896"/>
                        <a:pt x="5139964" y="875896"/>
                      </a:cubicBezTo>
                      <a:cubicBezTo>
                        <a:pt x="4000907" y="875896"/>
                        <a:pt x="4000907" y="875896"/>
                        <a:pt x="4000907" y="875896"/>
                      </a:cubicBezTo>
                      <a:cubicBezTo>
                        <a:pt x="3838185" y="875896"/>
                        <a:pt x="3706755" y="744229"/>
                        <a:pt x="3706755" y="581211"/>
                      </a:cubicBezTo>
                      <a:cubicBezTo>
                        <a:pt x="3706755" y="351398"/>
                        <a:pt x="3706755" y="167868"/>
                        <a:pt x="3706755" y="21299"/>
                      </a:cubicBezTo>
                      <a:lnTo>
                        <a:pt x="0" y="21299"/>
                      </a:lnTo>
                      <a:close/>
                    </a:path>
                  </a:pathLst>
                </a:custGeom>
                <a:solidFill>
                  <a:srgbClr val="1657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354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dirty="0">
                    <a:ea typeface="方正正纤黑简体" panose="02000000000000000000" pitchFamily="2" charset="-122"/>
                  </a:endParaRPr>
                </a:p>
              </p:txBody>
            </p:sp>
            <p:sp>
              <p:nvSpPr>
                <p:cNvPr id="74" name="矩形 73"/>
                <p:cNvSpPr/>
                <p:nvPr/>
              </p:nvSpPr>
              <p:spPr>
                <a:xfrm>
                  <a:off x="12814311" y="3892331"/>
                  <a:ext cx="1803378" cy="430887"/>
                </a:xfrm>
                <a:prstGeom prst="rect">
                  <a:avLst/>
                </a:prstGeom>
              </p:spPr>
              <p:txBody>
                <a:bodyPr wrap="none" lIns="0" tIns="0" rIns="0" bIns="0">
                  <a:spAutoFit/>
                </a:bodyPr>
                <a:lstStyle/>
                <a:p>
                  <a:pPr algn="ctr" defTabSz="914354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3700" b="1" dirty="0">
                      <a:solidFill>
                        <a:srgbClr val="165799">
                          <a:alpha val="0"/>
                        </a:srgbClr>
                      </a:solidFill>
                      <a:latin typeface="+mn-lt"/>
                      <a:ea typeface="方正正纤黑简体" panose="02000000000000000000" pitchFamily="2" charset="-122"/>
                    </a:rPr>
                    <a:t>商品或服务</a:t>
                  </a:r>
                </a:p>
              </p:txBody>
            </p:sp>
          </p:grpSp>
          <p:pic>
            <p:nvPicPr>
              <p:cNvPr id="3095" name="Picture 2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17317499" y="1992745"/>
                <a:ext cx="1962650" cy="20184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3084" name="Group 15"/>
            <p:cNvGrpSpPr>
              <a:grpSpLocks/>
            </p:cNvGrpSpPr>
            <p:nvPr/>
          </p:nvGrpSpPr>
          <p:grpSpPr bwMode="auto">
            <a:xfrm>
              <a:off x="24384000" y="1821544"/>
              <a:ext cx="12192000" cy="3905392"/>
              <a:chOff x="24384000" y="1821544"/>
              <a:chExt cx="12192000" cy="3905392"/>
            </a:xfrm>
          </p:grpSpPr>
          <p:grpSp>
            <p:nvGrpSpPr>
              <p:cNvPr id="3090" name="组合 57"/>
              <p:cNvGrpSpPr>
                <a:grpSpLocks/>
              </p:cNvGrpSpPr>
              <p:nvPr/>
            </p:nvGrpSpPr>
            <p:grpSpPr bwMode="auto">
              <a:xfrm>
                <a:off x="24384000" y="3286560"/>
                <a:ext cx="12192000" cy="2440376"/>
                <a:chOff x="18288000" y="2464920"/>
                <a:chExt cx="9144000" cy="1830282"/>
              </a:xfrm>
            </p:grpSpPr>
            <p:sp>
              <p:nvSpPr>
                <p:cNvPr id="80" name="矩形 70"/>
                <p:cNvSpPr/>
                <p:nvPr/>
              </p:nvSpPr>
              <p:spPr>
                <a:xfrm>
                  <a:off x="18288000" y="2464462"/>
                  <a:ext cx="9144000" cy="876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4000" h="875896">
                      <a:moveTo>
                        <a:pt x="0" y="0"/>
                      </a:moveTo>
                      <a:lnTo>
                        <a:pt x="3706755" y="0"/>
                      </a:lnTo>
                      <a:lnTo>
                        <a:pt x="3706755" y="1"/>
                      </a:lnTo>
                      <a:lnTo>
                        <a:pt x="3731931" y="1"/>
                      </a:lnTo>
                      <a:cubicBezTo>
                        <a:pt x="3731931" y="581120"/>
                        <a:pt x="3731931" y="581120"/>
                        <a:pt x="3731931" y="581120"/>
                      </a:cubicBezTo>
                      <a:cubicBezTo>
                        <a:pt x="3731931" y="728440"/>
                        <a:pt x="3854048" y="850682"/>
                        <a:pt x="4001216" y="850682"/>
                      </a:cubicBezTo>
                      <a:cubicBezTo>
                        <a:pt x="5140980" y="850682"/>
                        <a:pt x="5140980" y="850682"/>
                        <a:pt x="5140980" y="850682"/>
                      </a:cubicBezTo>
                      <a:cubicBezTo>
                        <a:pt x="5291278" y="850682"/>
                        <a:pt x="5413395" y="728440"/>
                        <a:pt x="5413395" y="581120"/>
                      </a:cubicBezTo>
                      <a:cubicBezTo>
                        <a:pt x="5413395" y="340074"/>
                        <a:pt x="5413395" y="149954"/>
                        <a:pt x="5413395" y="1"/>
                      </a:cubicBezTo>
                      <a:lnTo>
                        <a:pt x="5437245" y="1"/>
                      </a:lnTo>
                      <a:lnTo>
                        <a:pt x="5437245" y="0"/>
                      </a:lnTo>
                      <a:lnTo>
                        <a:pt x="9144000" y="0"/>
                      </a:lnTo>
                      <a:lnTo>
                        <a:pt x="9144000" y="21299"/>
                      </a:lnTo>
                      <a:lnTo>
                        <a:pt x="5437245" y="21299"/>
                      </a:lnTo>
                      <a:cubicBezTo>
                        <a:pt x="5437245" y="581211"/>
                        <a:pt x="5437245" y="581211"/>
                        <a:pt x="5437245" y="581211"/>
                      </a:cubicBezTo>
                      <a:cubicBezTo>
                        <a:pt x="5437245" y="744229"/>
                        <a:pt x="5302686" y="875896"/>
                        <a:pt x="5139964" y="875896"/>
                      </a:cubicBezTo>
                      <a:cubicBezTo>
                        <a:pt x="4000907" y="875896"/>
                        <a:pt x="4000907" y="875896"/>
                        <a:pt x="4000907" y="875896"/>
                      </a:cubicBezTo>
                      <a:cubicBezTo>
                        <a:pt x="3838185" y="875896"/>
                        <a:pt x="3706755" y="744229"/>
                        <a:pt x="3706755" y="581211"/>
                      </a:cubicBezTo>
                      <a:cubicBezTo>
                        <a:pt x="3706755" y="351398"/>
                        <a:pt x="3706755" y="167868"/>
                        <a:pt x="3706755" y="21299"/>
                      </a:cubicBezTo>
                      <a:lnTo>
                        <a:pt x="0" y="21299"/>
                      </a:lnTo>
                      <a:close/>
                    </a:path>
                  </a:pathLst>
                </a:custGeom>
                <a:solidFill>
                  <a:srgbClr val="1657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354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dirty="0">
                    <a:ea typeface="方正正纤黑简体" panose="02000000000000000000" pitchFamily="2" charset="-122"/>
                  </a:endParaRPr>
                </a:p>
              </p:txBody>
            </p:sp>
            <p:sp>
              <p:nvSpPr>
                <p:cNvPr id="82" name="矩形 81"/>
                <p:cNvSpPr/>
                <p:nvPr/>
              </p:nvSpPr>
              <p:spPr>
                <a:xfrm>
                  <a:off x="21777973" y="3864315"/>
                  <a:ext cx="2164054" cy="430887"/>
                </a:xfrm>
                <a:prstGeom prst="rect">
                  <a:avLst/>
                </a:prstGeom>
              </p:spPr>
              <p:txBody>
                <a:bodyPr wrap="none" lIns="0" tIns="0" rIns="0" bIns="0" anchor="ctr">
                  <a:spAutoFit/>
                </a:bodyPr>
                <a:lstStyle/>
                <a:p>
                  <a:pPr algn="ctr" defTabSz="914354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3700" b="1" dirty="0">
                      <a:solidFill>
                        <a:srgbClr val="165799">
                          <a:alpha val="0"/>
                        </a:srgbClr>
                      </a:solidFill>
                      <a:latin typeface="+mn-lt"/>
                      <a:ea typeface="方正正纤黑简体" panose="02000000000000000000" pitchFamily="2" charset="-122"/>
                    </a:rPr>
                    <a:t>一笔商业投资</a:t>
                  </a:r>
                </a:p>
              </p:txBody>
            </p:sp>
          </p:grpSp>
          <p:pic>
            <p:nvPicPr>
              <p:cNvPr id="3091" name="Picture 5"/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2080" r="15384" b="10757"/>
              <a:stretch/>
            </p:blipFill>
            <p:spPr bwMode="auto">
              <a:xfrm>
                <a:off x="29487851" y="1821544"/>
                <a:ext cx="1984298" cy="216978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3085" name="Group 16"/>
            <p:cNvGrpSpPr>
              <a:grpSpLocks/>
            </p:cNvGrpSpPr>
            <p:nvPr/>
          </p:nvGrpSpPr>
          <p:grpSpPr bwMode="auto">
            <a:xfrm>
              <a:off x="36576000" y="2146008"/>
              <a:ext cx="12192000" cy="3580929"/>
              <a:chOff x="36576000" y="2146008"/>
              <a:chExt cx="12192000" cy="3580929"/>
            </a:xfrm>
          </p:grpSpPr>
          <p:grpSp>
            <p:nvGrpSpPr>
              <p:cNvPr id="3086" name="组合 58"/>
              <p:cNvGrpSpPr>
                <a:grpSpLocks/>
              </p:cNvGrpSpPr>
              <p:nvPr/>
            </p:nvGrpSpPr>
            <p:grpSpPr bwMode="auto">
              <a:xfrm>
                <a:off x="36576000" y="3286561"/>
                <a:ext cx="12192000" cy="2440376"/>
                <a:chOff x="27432000" y="2464920"/>
                <a:chExt cx="9144000" cy="1830282"/>
              </a:xfrm>
            </p:grpSpPr>
            <p:sp>
              <p:nvSpPr>
                <p:cNvPr id="85" name="矩形 70"/>
                <p:cNvSpPr/>
                <p:nvPr/>
              </p:nvSpPr>
              <p:spPr>
                <a:xfrm>
                  <a:off x="27432000" y="2464462"/>
                  <a:ext cx="9144000" cy="8763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44000" h="875896">
                      <a:moveTo>
                        <a:pt x="0" y="0"/>
                      </a:moveTo>
                      <a:lnTo>
                        <a:pt x="3706755" y="0"/>
                      </a:lnTo>
                      <a:lnTo>
                        <a:pt x="3706755" y="1"/>
                      </a:lnTo>
                      <a:lnTo>
                        <a:pt x="3731931" y="1"/>
                      </a:lnTo>
                      <a:cubicBezTo>
                        <a:pt x="3731931" y="581120"/>
                        <a:pt x="3731931" y="581120"/>
                        <a:pt x="3731931" y="581120"/>
                      </a:cubicBezTo>
                      <a:cubicBezTo>
                        <a:pt x="3731931" y="728440"/>
                        <a:pt x="3854048" y="850682"/>
                        <a:pt x="4001216" y="850682"/>
                      </a:cubicBezTo>
                      <a:cubicBezTo>
                        <a:pt x="5140980" y="850682"/>
                        <a:pt x="5140980" y="850682"/>
                        <a:pt x="5140980" y="850682"/>
                      </a:cubicBezTo>
                      <a:cubicBezTo>
                        <a:pt x="5291278" y="850682"/>
                        <a:pt x="5413395" y="728440"/>
                        <a:pt x="5413395" y="581120"/>
                      </a:cubicBezTo>
                      <a:cubicBezTo>
                        <a:pt x="5413395" y="340074"/>
                        <a:pt x="5413395" y="149954"/>
                        <a:pt x="5413395" y="1"/>
                      </a:cubicBezTo>
                      <a:lnTo>
                        <a:pt x="5437245" y="1"/>
                      </a:lnTo>
                      <a:lnTo>
                        <a:pt x="5437245" y="0"/>
                      </a:lnTo>
                      <a:lnTo>
                        <a:pt x="9144000" y="0"/>
                      </a:lnTo>
                      <a:lnTo>
                        <a:pt x="9144000" y="21299"/>
                      </a:lnTo>
                      <a:lnTo>
                        <a:pt x="5437245" y="21299"/>
                      </a:lnTo>
                      <a:cubicBezTo>
                        <a:pt x="5437245" y="581211"/>
                        <a:pt x="5437245" y="581211"/>
                        <a:pt x="5437245" y="581211"/>
                      </a:cubicBezTo>
                      <a:cubicBezTo>
                        <a:pt x="5437245" y="744229"/>
                        <a:pt x="5302686" y="875896"/>
                        <a:pt x="5139964" y="875896"/>
                      </a:cubicBezTo>
                      <a:cubicBezTo>
                        <a:pt x="4000907" y="875896"/>
                        <a:pt x="4000907" y="875896"/>
                        <a:pt x="4000907" y="875896"/>
                      </a:cubicBezTo>
                      <a:cubicBezTo>
                        <a:pt x="3838185" y="875896"/>
                        <a:pt x="3706755" y="744229"/>
                        <a:pt x="3706755" y="581211"/>
                      </a:cubicBezTo>
                      <a:cubicBezTo>
                        <a:pt x="3706755" y="351398"/>
                        <a:pt x="3706755" y="167868"/>
                        <a:pt x="3706755" y="21299"/>
                      </a:cubicBezTo>
                      <a:lnTo>
                        <a:pt x="0" y="21299"/>
                      </a:lnTo>
                      <a:close/>
                    </a:path>
                  </a:pathLst>
                </a:custGeom>
                <a:solidFill>
                  <a:srgbClr val="1657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defTabSz="914354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zh-CN" altLang="en-US" dirty="0">
                    <a:ea typeface="方正正纤黑简体" panose="02000000000000000000" pitchFamily="2" charset="-122"/>
                  </a:endParaRPr>
                </a:p>
              </p:txBody>
            </p:sp>
            <p:sp>
              <p:nvSpPr>
                <p:cNvPr id="87" name="矩形 86"/>
                <p:cNvSpPr/>
                <p:nvPr/>
              </p:nvSpPr>
              <p:spPr>
                <a:xfrm>
                  <a:off x="30921973" y="3864315"/>
                  <a:ext cx="2164054" cy="430887"/>
                </a:xfrm>
                <a:prstGeom prst="rect">
                  <a:avLst/>
                </a:prstGeom>
              </p:spPr>
              <p:txBody>
                <a:bodyPr wrap="none" lIns="0" tIns="0" rIns="0" bIns="0" anchor="ctr">
                  <a:spAutoFit/>
                </a:bodyPr>
                <a:lstStyle/>
                <a:p>
                  <a:pPr algn="ctr" defTabSz="914354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3700" b="1" dirty="0">
                      <a:solidFill>
                        <a:srgbClr val="165799">
                          <a:alpha val="0"/>
                        </a:srgbClr>
                      </a:solidFill>
                      <a:latin typeface="+mn-lt"/>
                      <a:ea typeface="方正正纤黑简体" panose="02000000000000000000" pitchFamily="2" charset="-122"/>
                    </a:rPr>
                    <a:t>感染现场观众</a:t>
                  </a:r>
                </a:p>
              </p:txBody>
            </p:sp>
          </p:grpSp>
          <p:pic>
            <p:nvPicPr>
              <p:cNvPr id="3087" name="Picture 9"/>
              <p:cNvPicPr>
                <a:picLocks noChangeAspect="1"/>
              </p:cNvPicPr>
              <p:nvPr/>
            </p:nvPicPr>
            <p:blipFill>
              <a:blip r:embed="rId8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 bwMode="auto">
              <a:xfrm>
                <a:off x="41660711" y="2146008"/>
                <a:ext cx="2003438" cy="19547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1124"/>
    </mc:Choice>
    <mc:Fallback xmlns="">
      <p:transition xmlns:p14="http://schemas.microsoft.com/office/powerpoint/2010/main" advTm="11124"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716 -0.00162 L -0.99284 0.00162 " pathEditMode="relative" rAng="0" ptsTypes="AA">
                                          <p:cBhvr>
                                            <p:cTn id="6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9284" y="16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2.59259E-6 L -1 -2.59259E-6 " pathEditMode="relative" rAng="0" ptsTypes="AA">
                                          <p:cBhvr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35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716 -0.00162 L -0.99284 0.00162 " pathEditMode="relative" rAng="0" ptsTypes="AA">
                                          <p:cBhvr>
                                            <p:cTn id="16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9284" y="16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 -2.59259E-6 L -2 -2.59259E-6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35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716 -0.00162 L -0.99284 0.00162 " pathEditMode="relative" rAng="0" ptsTypes="AA">
                                          <p:cBhvr>
                                            <p:cTn id="26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9284" y="16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 -2.59259E-6 L -3 -2.59259E-6 " pathEditMode="relative" rAng="0" ptsTypes="AA">
                                          <p:cBhvr>
                                            <p:cTn id="2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35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716 -0.00162 L -0.99284 0.00162 " pathEditMode="relative" rAng="0" ptsTypes="AA">
                                          <p:cBhvr>
                                            <p:cTn id="36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9284" y="16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 -2.59259E-6 L -4 -2.59259E-6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35" presetClass="path" presetSubtype="0" accel="50000" fill="hold" nodeType="click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 -2.59259E-6 L 1 -2.59259E-6 " pathEditMode="relative" rAng="0" ptsTypes="AA" p14:bounceEnd="50000">
                                          <p:cBhvr>
                                            <p:cTn id="42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500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0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6" fill="hold">
                          <p:stCondLst>
                            <p:cond delay="indefinite"/>
                          </p:stCondLst>
                          <p:childTnLst>
                            <p:par>
                              <p:cTn id="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/>
          <p:bldP spid="49" grpId="0"/>
          <p:bldP spid="40" grpId="0"/>
          <p:bldP spid="45" grpId="0"/>
          <p:bldP spid="45" grpId="1"/>
          <p:bldP spid="46" grpId="0"/>
          <p:bldP spid="46" grpId="1"/>
          <p:bldP spid="47" grpId="0"/>
          <p:bldP spid="47" grpId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35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716 -0.00162 L -0.99284 0.00162 " pathEditMode="relative" rAng="0" ptsTypes="AA">
                                          <p:cBhvr>
                                            <p:cTn id="6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9284" y="16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7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0 -2.59259E-6 L -1 -2.59259E-6 " pathEditMode="relative" rAng="0" ptsTypes="AA">
                                          <p:cBhvr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10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" fill="hold">
                          <p:stCondLst>
                            <p:cond delay="indefinite"/>
                          </p:stCondLst>
                          <p:childTnLst>
                            <p:par>
                              <p:cTn id="1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5" presetID="35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716 -0.00162 L -0.99284 0.00162 " pathEditMode="relative" rAng="0" ptsTypes="AA">
                                          <p:cBhvr>
                                            <p:cTn id="16" dur="10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9284" y="16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 -2.59259E-6 L -2 -2.59259E-6 " pathEditMode="relative" rAng="0" ptsTypes="AA">
                                          <p:cBhvr>
                                            <p:cTn id="1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20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3" fill="hold">
                          <p:stCondLst>
                            <p:cond delay="indefinite"/>
                          </p:stCondLst>
                          <p:childTnLst>
                            <p:par>
                              <p:cTn id="2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5" presetID="35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716 -0.00162 L -0.99284 0.00162 " pathEditMode="relative" rAng="0" ptsTypes="AA">
                                          <p:cBhvr>
                                            <p:cTn id="26" dur="10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9284" y="16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7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 -2.59259E-6 L -3 -2.59259E-6 " pathEditMode="relative" rAng="0" ptsTypes="AA">
                                          <p:cBhvr>
                                            <p:cTn id="2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30" presetID="10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3" fill="hold">
                          <p:stCondLst>
                            <p:cond delay="indefinite"/>
                          </p:stCondLst>
                          <p:childTnLst>
                            <p:par>
                              <p:cTn id="3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35" presetID="35" presetClass="path" presetSubtype="0" accel="50000" decel="5000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0.00716 -0.00162 L -0.99284 0.00162 " pathEditMode="relative" rAng="0" ptsTypes="AA">
                                          <p:cBhvr>
                                            <p:cTn id="36" dur="1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49284" y="16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35" presetClass="path" presetSubtype="0" accel="50000" decel="5000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 -2.59259E-6 L -4 -2.59259E-6 " pathEditMode="relative" rAng="0" ptsTypes="AA">
                                          <p:cBhvr>
                                            <p:cTn id="3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50000" y="0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39" fill="hold">
                          <p:stCondLst>
                            <p:cond delay="indefinite"/>
                          </p:stCondLst>
                          <p:childTnLst>
                            <p:par>
                              <p:cTn id="4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1" presetID="35" presetClass="path" presetSubtype="0" accel="50000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 -2.59259E-6 L 1 -2.59259E-6 " pathEditMode="relative" rAng="0" ptsTypes="AA">
                                          <p:cBhvr>
                                            <p:cTn id="42" dur="1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50000" y="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3" presetID="10" presetClass="entr" presetSubtype="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5" dur="10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6" fill="hold">
                          <p:stCondLst>
                            <p:cond delay="indefinite"/>
                          </p:stCondLst>
                          <p:childTnLst>
                            <p:par>
                              <p:cTn id="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48" presetID="10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0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41" grpId="0"/>
          <p:bldP spid="49" grpId="0"/>
          <p:bldP spid="40" grpId="0"/>
          <p:bldP spid="45" grpId="0"/>
          <p:bldP spid="45" grpId="1"/>
          <p:bldP spid="46" grpId="0"/>
          <p:bldP spid="46" grpId="1"/>
          <p:bldP spid="47" grpId="0"/>
          <p:bldP spid="47" grpId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12310" y="-6858000"/>
            <a:ext cx="12204378" cy="13716000"/>
            <a:chOff x="-12310" y="-6858000"/>
            <a:chExt cx="12204378" cy="13716000"/>
          </a:xfrm>
        </p:grpSpPr>
        <p:pic>
          <p:nvPicPr>
            <p:cNvPr id="30" name="图片 29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4864375" y="665072"/>
              <a:ext cx="2438631" cy="2346953"/>
            </a:xfrm>
            <a:prstGeom prst="rect">
              <a:avLst/>
            </a:prstGeom>
            <a:solidFill>
              <a:srgbClr val="FFFFFF">
                <a:shade val="85000"/>
              </a:srgbClr>
            </a:solidFill>
            <a:ln w="190500" cap="sq">
              <a:solidFill>
                <a:srgbClr val="FFFFFF"/>
              </a:solidFill>
              <a:miter lim="800000"/>
            </a:ln>
            <a:effectLst>
              <a:outerShdw blurRad="65000" dist="50800" dir="12900000" kx="195000" ky="145000" algn="tl" rotWithShape="0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360000"/>
              </a:camera>
              <a:lightRig rig="twoPt" dir="t">
                <a:rot lat="0" lon="0" rev="7200000"/>
              </a:lightRig>
            </a:scene3d>
            <a:sp3d contourW="12700">
              <a:bevelT w="25400" h="19050"/>
              <a:contourClr>
                <a:srgbClr val="969696"/>
              </a:contourClr>
            </a:sp3d>
          </p:spPr>
        </p:pic>
        <p:sp>
          <p:nvSpPr>
            <p:cNvPr id="56" name="矩形 55"/>
            <p:cNvSpPr/>
            <p:nvPr/>
          </p:nvSpPr>
          <p:spPr bwMode="auto">
            <a:xfrm>
              <a:off x="-1" y="-6858000"/>
              <a:ext cx="12192000" cy="68580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ea typeface="方正正纤黑简体" panose="02000000000000000000" pitchFamily="2" charset="-122"/>
              </a:endParaRPr>
            </a:p>
          </p:txBody>
        </p:sp>
        <p:sp>
          <p:nvSpPr>
            <p:cNvPr id="13332" name="Freeform 6"/>
            <p:cNvSpPr>
              <a:spLocks/>
            </p:cNvSpPr>
            <p:nvPr/>
          </p:nvSpPr>
          <p:spPr bwMode="auto">
            <a:xfrm>
              <a:off x="-69" y="3286379"/>
              <a:ext cx="12192137" cy="1178110"/>
            </a:xfrm>
            <a:custGeom>
              <a:avLst/>
              <a:gdLst>
                <a:gd name="T0" fmla="*/ 0 w 9144000"/>
                <a:gd name="T1" fmla="*/ 0 h 883632"/>
                <a:gd name="T2" fmla="*/ 2044700 w 9144000"/>
                <a:gd name="T3" fmla="*/ 0 h 883632"/>
                <a:gd name="T4" fmla="*/ 2044700 w 9144000"/>
                <a:gd name="T5" fmla="*/ 10650 h 883632"/>
                <a:gd name="T6" fmla="*/ 2044963 w 9144000"/>
                <a:gd name="T7" fmla="*/ 10650 h 883632"/>
                <a:gd name="T8" fmla="*/ 2044963 w 9144000"/>
                <a:gd name="T9" fmla="*/ 807599 h 883632"/>
                <a:gd name="T10" fmla="*/ 2105586 w 9144000"/>
                <a:gd name="T11" fmla="*/ 861025 h 883632"/>
                <a:gd name="T12" fmla="*/ 7038415 w 9144000"/>
                <a:gd name="T13" fmla="*/ 861025 h 883632"/>
                <a:gd name="T14" fmla="*/ 7099039 w 9144000"/>
                <a:gd name="T15" fmla="*/ 807599 h 883632"/>
                <a:gd name="T16" fmla="*/ 7099039 w 9144000"/>
                <a:gd name="T17" fmla="*/ 10650 h 883632"/>
                <a:gd name="T18" fmla="*/ 7099300 w 9144000"/>
                <a:gd name="T19" fmla="*/ 10650 h 883632"/>
                <a:gd name="T20" fmla="*/ 7099300 w 9144000"/>
                <a:gd name="T21" fmla="*/ 0 h 883632"/>
                <a:gd name="T22" fmla="*/ 9144000 w 9144000"/>
                <a:gd name="T23" fmla="*/ 0 h 883632"/>
                <a:gd name="T24" fmla="*/ 9144000 w 9144000"/>
                <a:gd name="T25" fmla="*/ 21299 h 883632"/>
                <a:gd name="T26" fmla="*/ 7124700 w 9144000"/>
                <a:gd name="T27" fmla="*/ 21299 h 883632"/>
                <a:gd name="T28" fmla="*/ 7124700 w 9144000"/>
                <a:gd name="T29" fmla="*/ 807701 h 883632"/>
                <a:gd name="T30" fmla="*/ 7038547 w 9144000"/>
                <a:gd name="T31" fmla="*/ 883632 h 883632"/>
                <a:gd name="T32" fmla="*/ 2105454 w 9144000"/>
                <a:gd name="T33" fmla="*/ 883632 h 883632"/>
                <a:gd name="T34" fmla="*/ 2019300 w 9144000"/>
                <a:gd name="T35" fmla="*/ 807701 h 883632"/>
                <a:gd name="T36" fmla="*/ 2019300 w 9144000"/>
                <a:gd name="T37" fmla="*/ 21299 h 883632"/>
                <a:gd name="T38" fmla="*/ 0 w 9144000"/>
                <a:gd name="T39" fmla="*/ 21299 h 883632"/>
                <a:gd name="T40" fmla="*/ 0 w 9144000"/>
                <a:gd name="T41" fmla="*/ 0 h 883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44000" h="883632">
                  <a:moveTo>
                    <a:pt x="0" y="0"/>
                  </a:moveTo>
                  <a:lnTo>
                    <a:pt x="2044700" y="0"/>
                  </a:lnTo>
                  <a:lnTo>
                    <a:pt x="2044700" y="10650"/>
                  </a:lnTo>
                  <a:lnTo>
                    <a:pt x="2044963" y="10650"/>
                  </a:lnTo>
                  <a:cubicBezTo>
                    <a:pt x="2044963" y="807599"/>
                    <a:pt x="2044963" y="807599"/>
                    <a:pt x="2044963" y="807599"/>
                  </a:cubicBezTo>
                  <a:cubicBezTo>
                    <a:pt x="2044963" y="835718"/>
                    <a:pt x="2073679" y="861025"/>
                    <a:pt x="2105586" y="861025"/>
                  </a:cubicBezTo>
                  <a:cubicBezTo>
                    <a:pt x="7038415" y="861025"/>
                    <a:pt x="7038415" y="861025"/>
                    <a:pt x="7038415" y="861025"/>
                  </a:cubicBezTo>
                  <a:cubicBezTo>
                    <a:pt x="7070323" y="861025"/>
                    <a:pt x="7099039" y="835718"/>
                    <a:pt x="7099039" y="807599"/>
                  </a:cubicBezTo>
                  <a:cubicBezTo>
                    <a:pt x="7099039" y="465185"/>
                    <a:pt x="7099039" y="206333"/>
                    <a:pt x="7099039" y="10650"/>
                  </a:cubicBezTo>
                  <a:lnTo>
                    <a:pt x="7099300" y="10650"/>
                  </a:lnTo>
                  <a:lnTo>
                    <a:pt x="7099300" y="0"/>
                  </a:lnTo>
                  <a:lnTo>
                    <a:pt x="9144000" y="0"/>
                  </a:lnTo>
                  <a:lnTo>
                    <a:pt x="9144000" y="21299"/>
                  </a:lnTo>
                  <a:lnTo>
                    <a:pt x="7124700" y="21299"/>
                  </a:lnTo>
                  <a:cubicBezTo>
                    <a:pt x="7124700" y="807701"/>
                    <a:pt x="7124700" y="807701"/>
                    <a:pt x="7124700" y="807701"/>
                  </a:cubicBezTo>
                  <a:cubicBezTo>
                    <a:pt x="7124700" y="849885"/>
                    <a:pt x="7086410" y="883632"/>
                    <a:pt x="7038547" y="883632"/>
                  </a:cubicBezTo>
                  <a:cubicBezTo>
                    <a:pt x="2105454" y="883632"/>
                    <a:pt x="2105454" y="883632"/>
                    <a:pt x="2105454" y="883632"/>
                  </a:cubicBezTo>
                  <a:cubicBezTo>
                    <a:pt x="2057591" y="883632"/>
                    <a:pt x="2019300" y="849885"/>
                    <a:pt x="2019300" y="807701"/>
                  </a:cubicBezTo>
                  <a:cubicBezTo>
                    <a:pt x="2019300" y="471420"/>
                    <a:pt x="2019300" y="215724"/>
                    <a:pt x="2019300" y="21299"/>
                  </a:cubicBezTo>
                  <a:lnTo>
                    <a:pt x="0" y="212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7549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13327" name="组合 85"/>
            <p:cNvGrpSpPr>
              <a:grpSpLocks/>
            </p:cNvGrpSpPr>
            <p:nvPr/>
          </p:nvGrpSpPr>
          <p:grpSpPr bwMode="auto">
            <a:xfrm rot="10800000">
              <a:off x="511272" y="-5258361"/>
              <a:ext cx="11169450" cy="3659106"/>
              <a:chOff x="-50294200" y="-9957642"/>
              <a:chExt cx="132329207" cy="43353868"/>
            </a:xfrm>
          </p:grpSpPr>
          <p:sp>
            <p:nvSpPr>
              <p:cNvPr id="94" name="TextBox 93"/>
              <p:cNvSpPr txBox="1"/>
              <p:nvPr/>
            </p:nvSpPr>
            <p:spPr>
              <a:xfrm>
                <a:off x="-50294200" y="-9957642"/>
                <a:ext cx="132329207" cy="43353868"/>
              </a:xfrm>
              <a:prstGeom prst="rect">
                <a:avLst/>
              </a:prstGeom>
              <a:noFill/>
            </p:spPr>
            <p:txBody>
              <a:bodyPr wrap="none" lIns="0" tIns="0" rIns="0" bIns="0" anchor="ctr">
                <a:prstTxWarp prst="textPlain">
                  <a:avLst/>
                </a:prstTxWarp>
                <a:spAutoFit/>
              </a:bodyPr>
              <a:lstStyle/>
              <a:p>
                <a:pPr algn="ctr" defTabSz="914354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26500" b="1" dirty="0" smtClean="0">
                    <a:solidFill>
                      <a:srgbClr val="E66C22"/>
                    </a:solidFill>
                    <a:latin typeface="Arial Black" panose="020B0A04020102020204" pitchFamily="34" charset="0"/>
                    <a:ea typeface="+mj-ea"/>
                  </a:rPr>
                  <a:t>CRITERION</a:t>
                </a:r>
                <a:endParaRPr lang="zh-CN" altLang="en-US" sz="26500" b="1" dirty="0">
                  <a:solidFill>
                    <a:srgbClr val="E66C22"/>
                  </a:solidFill>
                  <a:latin typeface="Arial Black" panose="020B0A04020102020204" pitchFamily="34" charset="0"/>
                  <a:ea typeface="+mj-ea"/>
                </a:endParaRPr>
              </a:p>
            </p:txBody>
          </p:sp>
          <p:grpSp>
            <p:nvGrpSpPr>
              <p:cNvPr id="13329" name="组合 94"/>
              <p:cNvGrpSpPr>
                <a:grpSpLocks/>
              </p:cNvGrpSpPr>
              <p:nvPr/>
            </p:nvGrpSpPr>
            <p:grpSpPr bwMode="auto">
              <a:xfrm>
                <a:off x="1570470" y="1935772"/>
                <a:ext cx="6003060" cy="1266093"/>
                <a:chOff x="5896300" y="-24622675"/>
                <a:chExt cx="19343757" cy="4079752"/>
              </a:xfrm>
            </p:grpSpPr>
            <p:sp>
              <p:nvSpPr>
                <p:cNvPr id="96" name="TextBox 95"/>
                <p:cNvSpPr txBox="1"/>
                <p:nvPr/>
              </p:nvSpPr>
              <p:spPr>
                <a:xfrm>
                  <a:off x="5896300" y="-22648362"/>
                  <a:ext cx="19343757" cy="2105439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>
                  <a:prstTxWarp prst="textPlain">
                    <a:avLst/>
                  </a:prstTxWarp>
                  <a:spAutoFit/>
                </a:bodyPr>
                <a:lstStyle/>
                <a:p>
                  <a:pPr algn="ctr" defTabSz="914354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22100" b="1" dirty="0">
                      <a:solidFill>
                        <a:schemeClr val="bg1">
                          <a:alpha val="0"/>
                        </a:schemeClr>
                      </a:solidFill>
                      <a:latin typeface="+mn-lt"/>
                      <a:ea typeface="方正正纤黑简体" panose="02000000000000000000" pitchFamily="2" charset="-122"/>
                    </a:rPr>
                    <a:t>都能达到理想的效果</a:t>
                  </a:r>
                </a:p>
              </p:txBody>
            </p:sp>
            <p:sp>
              <p:nvSpPr>
                <p:cNvPr id="97" name="矩形 96"/>
                <p:cNvSpPr/>
                <p:nvPr/>
              </p:nvSpPr>
              <p:spPr>
                <a:xfrm>
                  <a:off x="11259307" y="-24622675"/>
                  <a:ext cx="8617743" cy="1175131"/>
                </a:xfrm>
                <a:prstGeom prst="rect">
                  <a:avLst/>
                </a:prstGeom>
              </p:spPr>
              <p:txBody>
                <a:bodyPr wrap="none" lIns="0" tIns="0" rIns="0" bIns="0">
                  <a:prstTxWarp prst="textPlain">
                    <a:avLst/>
                  </a:prstTxWarp>
                  <a:spAutoFit/>
                </a:bodyPr>
                <a:lstStyle/>
                <a:p>
                  <a:pPr algn="ctr" defTabSz="914354" fontAlgn="auto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12800" dirty="0">
                      <a:solidFill>
                        <a:schemeClr val="bg1">
                          <a:alpha val="0"/>
                        </a:schemeClr>
                      </a:solidFill>
                      <a:latin typeface="+mn-lt"/>
                      <a:ea typeface="方正正纤黑简体" panose="02000000000000000000" pitchFamily="2" charset="-122"/>
                    </a:rPr>
                    <a:t>并非所有的演示</a:t>
                  </a:r>
                  <a:endParaRPr lang="en-US" altLang="zh-CN" sz="12800" dirty="0">
                    <a:solidFill>
                      <a:schemeClr val="bg1">
                        <a:alpha val="0"/>
                      </a:schemeClr>
                    </a:solidFill>
                    <a:latin typeface="+mn-lt"/>
                    <a:ea typeface="方正正纤黑简体" panose="02000000000000000000" pitchFamily="2" charset="-122"/>
                  </a:endParaRPr>
                </a:p>
              </p:txBody>
            </p:sp>
          </p:grpSp>
        </p:grpSp>
        <p:sp>
          <p:nvSpPr>
            <p:cNvPr id="29" name="矩形 33"/>
            <p:cNvSpPr>
              <a:spLocks noChangeArrowheads="1"/>
            </p:cNvSpPr>
            <p:nvPr/>
          </p:nvSpPr>
          <p:spPr bwMode="auto">
            <a:xfrm>
              <a:off x="2744636" y="3335656"/>
              <a:ext cx="6678111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/>
              <a:r>
                <a:rPr lang="en-US" altLang="zh-CN" sz="5800" b="1" dirty="0" smtClean="0">
                  <a:solidFill>
                    <a:srgbClr val="165799"/>
                  </a:solidFill>
                </a:rPr>
                <a:t>GENDER EQUALITY</a:t>
              </a:r>
            </a:p>
          </p:txBody>
        </p:sp>
        <p:sp>
          <p:nvSpPr>
            <p:cNvPr id="31" name="矩形 30"/>
            <p:cNvSpPr/>
            <p:nvPr/>
          </p:nvSpPr>
          <p:spPr>
            <a:xfrm>
              <a:off x="2418715" y="4670827"/>
              <a:ext cx="7354577" cy="40043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2400" b="1" dirty="0" smtClean="0">
                  <a:solidFill>
                    <a:srgbClr val="E66C22"/>
                  </a:solidFill>
                  <a:ea typeface="方正正纤黑简体" charset="0"/>
                </a:rPr>
                <a:t>STILL</a:t>
              </a:r>
              <a:r>
                <a:rPr lang="en-US" altLang="zh-CN" sz="2400" dirty="0" smtClean="0">
                  <a:solidFill>
                    <a:srgbClr val="7F7F7F"/>
                  </a:solidFill>
                  <a:ea typeface="方正正纤黑简体" charset="0"/>
                </a:rPr>
                <a:t> </a:t>
              </a:r>
              <a:r>
                <a:rPr lang="en-US" altLang="zh-CN" sz="2400" dirty="0">
                  <a:solidFill>
                    <a:srgbClr val="7F7F7F"/>
                  </a:solidFill>
                  <a:ea typeface="方正正纤黑简体" charset="0"/>
                </a:rPr>
                <a:t>remains a long-standing </a:t>
              </a:r>
              <a:r>
                <a:rPr lang="en-US" altLang="zh-CN" sz="2400" dirty="0" smtClean="0">
                  <a:solidFill>
                    <a:srgbClr val="7F7F7F"/>
                  </a:solidFill>
                  <a:ea typeface="方正正纤黑简体" charset="0"/>
                </a:rPr>
                <a:t>goal in the long run</a:t>
              </a:r>
              <a:r>
                <a:rPr lang="en-US" altLang="zh-CN" sz="1800" dirty="0" smtClean="0">
                  <a:solidFill>
                    <a:srgbClr val="7F7F7F"/>
                  </a:solidFill>
                  <a:ea typeface="方正正纤黑简体" charset="0"/>
                </a:rPr>
                <a:t>.</a:t>
              </a:r>
            </a:p>
          </p:txBody>
        </p:sp>
        <p:sp>
          <p:nvSpPr>
            <p:cNvPr id="32" name="矩形 31"/>
            <p:cNvSpPr/>
            <p:nvPr/>
          </p:nvSpPr>
          <p:spPr>
            <a:xfrm>
              <a:off x="2460391" y="5254967"/>
              <a:ext cx="7271221" cy="40030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>
              <a:lvl1pPr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>
                <a:lnSpc>
                  <a:spcPct val="120000"/>
                </a:lnSpc>
              </a:pPr>
              <a:r>
                <a:rPr lang="en-US" altLang="zh-CN" sz="2400" dirty="0" smtClean="0">
                  <a:solidFill>
                    <a:srgbClr val="7F7F7F"/>
                  </a:solidFill>
                  <a:ea typeface="方正正纤黑简体" charset="0"/>
                </a:rPr>
                <a:t>When could women truly “</a:t>
              </a:r>
              <a:r>
                <a:rPr lang="en-US" altLang="zh-CN" sz="2400" b="1" i="1" dirty="0" smtClean="0">
                  <a:solidFill>
                    <a:srgbClr val="E66C22"/>
                  </a:solidFill>
                  <a:ea typeface="方正正纤黑简体" charset="0"/>
                </a:rPr>
                <a:t>Holding Half the Sky</a:t>
              </a:r>
              <a:r>
                <a:rPr lang="en-US" altLang="zh-CN" sz="2400" dirty="0" smtClean="0">
                  <a:solidFill>
                    <a:srgbClr val="7F7F7F"/>
                  </a:solidFill>
                  <a:ea typeface="方正正纤黑简体" charset="0"/>
                </a:rPr>
                <a:t>”?</a:t>
              </a:r>
              <a:endParaRPr lang="en-US" altLang="zh-CN" sz="2400" dirty="0">
                <a:solidFill>
                  <a:srgbClr val="7F7F7F"/>
                </a:solidFill>
                <a:ea typeface="方正正纤黑简体" charset="0"/>
              </a:endParaRPr>
            </a:p>
          </p:txBody>
        </p:sp>
        <p:sp>
          <p:nvSpPr>
            <p:cNvPr id="39" name="矩形 38"/>
            <p:cNvSpPr/>
            <p:nvPr/>
          </p:nvSpPr>
          <p:spPr bwMode="auto">
            <a:xfrm>
              <a:off x="-12310" y="0"/>
              <a:ext cx="12192000" cy="6858000"/>
            </a:xfrm>
            <a:prstGeom prst="rect">
              <a:avLst/>
            </a:prstGeom>
            <a:solidFill>
              <a:schemeClr val="accent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54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ea typeface="方正正纤黑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0800000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6632" name="文本框 24"/>
              <p:cNvSpPr txBox="1">
                <a:spLocks noChangeArrowheads="1"/>
              </p:cNvSpPr>
              <p:nvPr/>
            </p:nvSpPr>
            <p:spPr bwMode="auto">
              <a:xfrm>
                <a:off x="696686" y="2672798"/>
                <a:ext cx="4782756" cy="11236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38" tIns="45719" rIns="91438" bIns="45719">
                <a:spAutoFit/>
              </a:bodyPr>
              <a:lstStyle/>
              <a:p>
                <a:pPr>
                  <a:lnSpc>
                    <a:spcPct val="13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MS PGothic" panose="020B0600070205080204" pitchFamily="34" charset="-128"/>
                        </a:rPr>
                        <m:t>𝑈</m:t>
                      </m:r>
                      <m:d>
                        <m:dPr>
                          <m:ctrlPr>
                            <a:rPr lang="en-US" altLang="zh-CN" sz="2400" b="0" i="1" smtClean="0">
                              <a:solidFill>
                                <a:schemeClr val="tx2"/>
                              </a:solidFill>
                              <a:latin typeface="Cambria Math" charset="0"/>
                              <a:ea typeface="MS PGothic" panose="020B0600070205080204" pitchFamily="34" charset="-128"/>
                            </a:rPr>
                          </m:ctrlPr>
                        </m:dPr>
                        <m:e>
                          <m:r>
                            <a:rPr lang="zh-CN" altLang="en-US" sz="24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MS PGothic" panose="020B0600070205080204" pitchFamily="34" charset="-128"/>
                        </a:rPr>
                        <m:t>=</m:t>
                      </m:r>
                      <m:d>
                        <m:dPr>
                          <m:begChr m:val="{"/>
                          <m:endChr m:val="|"/>
                          <m:ctrlPr>
                            <a:rPr lang="en-US" altLang="zh-CN" sz="2400" b="0" i="1" smtClean="0">
                              <a:solidFill>
                                <a:schemeClr val="tx2"/>
                              </a:solidFill>
                              <a:latin typeface="Cambria Math" charset="0"/>
                              <a:ea typeface="MS PGothic" panose="020B0600070205080204" pitchFamily="34" charset="-128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400" b="0" i="1" smtClean="0">
                                  <a:solidFill>
                                    <a:schemeClr val="tx2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i="1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𝛽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CN" sz="2400" b="0" i="1" smtClean="0">
                                      <a:solidFill>
                                        <a:schemeClr val="tx2"/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 b="0" i="1" smtClean="0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altLang="zh-CN" sz="2400" b="0" i="1" smtClean="0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+1</m:t>
                                  </m:r>
                                </m:e>
                              </m:d>
                            </m:sup>
                          </m:sSup>
                          <m:r>
                            <a:rPr lang="en-US" altLang="zh-CN" sz="24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&gt;</m:t>
                          </m:r>
                          <m:r>
                            <a:rPr lang="zh-CN" altLang="en-US" sz="24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𝛽</m:t>
                      </m:r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zh-CN" altLang="en-US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MS PGothic" panose="020B0600070205080204" pitchFamily="34" charset="-128"/>
                        </a:rPr>
                        <m:t>}</m:t>
                      </m:r>
                    </m:oMath>
                  </m:oMathPara>
                </a14:m>
                <a:endParaRPr lang="en-US" altLang="zh-CN" sz="2400" dirty="0">
                  <a:solidFill>
                    <a:schemeClr val="tx2"/>
                  </a:solidFill>
                  <a:ea typeface="MS PGothic" panose="020B0600070205080204" pitchFamily="34" charset="-128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2400" dirty="0" smtClean="0">
                    <a:solidFill>
                      <a:schemeClr val="tx2"/>
                    </a:solidFill>
                  </a:rPr>
                  <a:t>Higher Dimension, Lower Value</a:t>
                </a:r>
                <a:endParaRPr lang="zh-CN" altLang="en-US" sz="2200" dirty="0">
                  <a:solidFill>
                    <a:schemeClr val="tx2"/>
                  </a:solidFill>
                </a:endParaRPr>
              </a:p>
            </p:txBody>
          </p:sp>
        </mc:Choice>
        <mc:Fallback xmlns="">
          <p:sp>
            <p:nvSpPr>
              <p:cNvPr id="26632" name="文本框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96686" y="2672798"/>
                <a:ext cx="4782756" cy="1123639"/>
              </a:xfrm>
              <a:prstGeom prst="rect">
                <a:avLst/>
              </a:prstGeom>
              <a:blipFill>
                <a:blip r:embed="rId3"/>
                <a:stretch>
                  <a:fillRect l="-1911" r="-1274" b="-648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1" name="直接连接符 25"/>
          <p:cNvCxnSpPr/>
          <p:nvPr/>
        </p:nvCxnSpPr>
        <p:spPr bwMode="auto">
          <a:xfrm>
            <a:off x="924767" y="3272191"/>
            <a:ext cx="4298418" cy="8835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636" name="文本框 24"/>
              <p:cNvSpPr txBox="1">
                <a:spLocks noChangeArrowheads="1"/>
              </p:cNvSpPr>
              <p:nvPr/>
            </p:nvSpPr>
            <p:spPr bwMode="auto">
              <a:xfrm>
                <a:off x="696686" y="4169128"/>
                <a:ext cx="4782755" cy="11236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91438" tIns="45719" rIns="91438" bIns="45719">
                <a:spAutoFit/>
              </a:bodyPr>
              <a:lstStyle/>
              <a:p>
                <a:pPr>
                  <a:lnSpc>
                    <a:spcPct val="13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2400" b="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𝐿</m:t>
                      </m:r>
                      <m:d>
                        <m:dPr>
                          <m:ctrlPr>
                            <a:rPr lang="en-US" altLang="zh-CN" sz="2400" i="1">
                              <a:solidFill>
                                <a:schemeClr val="tx2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r>
                            <a:rPr lang="zh-CN" altLang="en-US" sz="24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d>
                        <m:dPr>
                          <m:begChr m:val="{"/>
                          <m:endChr m:val="|"/>
                          <m:ctrlPr>
                            <a:rPr lang="en-US" altLang="zh-CN" sz="2400" i="1">
                              <a:solidFill>
                                <a:schemeClr val="tx2"/>
                              </a:solidFill>
                              <a:latin typeface="Cambria Math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altLang="zh-CN" sz="2400" i="1">
                                  <a:solidFill>
                                    <a:schemeClr val="tx2"/>
                                  </a:solidFill>
                                  <a:latin typeface="Cambria Math" charset="0"/>
                                </a:rPr>
                              </m:ctrlPr>
                            </m:sSupPr>
                            <m:e>
                              <m:r>
                                <a:rPr lang="zh-CN" altLang="en-US" sz="2400" i="1" smtClean="0">
                                  <a:solidFill>
                                    <a:schemeClr val="tx2"/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altLang="zh-CN" sz="2400" i="1">
                                      <a:solidFill>
                                        <a:schemeClr val="tx2"/>
                                      </a:solidFill>
                                      <a:latin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altLang="zh-CN" sz="2400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  <m:r>
                                    <a:rPr lang="en-US" altLang="zh-CN" sz="2400" b="0" i="1" smtClean="0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altLang="zh-CN" sz="2400" i="1">
                                      <a:solidFill>
                                        <a:schemeClr val="tx2"/>
                                      </a:solidFill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</m:d>
                            </m:sup>
                          </m:sSup>
                          <m:r>
                            <a:rPr lang="en-US" altLang="zh-CN" sz="2400" b="0" i="1" smtClean="0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&lt;</m:t>
                          </m:r>
                          <m:r>
                            <a:rPr lang="zh-CN" altLang="en-US" sz="2400" i="1">
                              <a:solidFill>
                                <a:schemeClr val="tx2"/>
                              </a:solidFill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</m:d>
                      <m:r>
                        <a:rPr lang="en-US" altLang="zh-CN" sz="2400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2400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zh-CN" altLang="en-US" sz="240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altLang="zh-CN" sz="2400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  <m:r>
                        <a:rPr lang="en-US" altLang="zh-CN" sz="2400" i="1" smtClean="0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≥</m:t>
                      </m:r>
                      <m:r>
                        <a:rPr lang="en-US" altLang="zh-CN" sz="2400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𝑓</m:t>
                      </m:r>
                      <m:r>
                        <a:rPr lang="en-US" altLang="zh-CN" sz="2400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zh-CN" altLang="en-US" sz="2400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altLang="zh-CN" sz="2400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  <m:r>
                        <a:rPr lang="en-US" altLang="zh-CN" sz="2400" i="1">
                          <a:solidFill>
                            <a:schemeClr val="tx2"/>
                          </a:solidFill>
                          <a:latin typeface="Cambria Math" panose="02040503050406030204" pitchFamily="18" charset="0"/>
                        </a:rPr>
                        <m:t>}</m:t>
                      </m:r>
                    </m:oMath>
                  </m:oMathPara>
                </a14:m>
                <a:endParaRPr lang="en-US" altLang="zh-CN" sz="2400" dirty="0">
                  <a:solidFill>
                    <a:schemeClr val="tx2"/>
                  </a:solidFill>
                  <a:ea typeface="MS PGothic" panose="020B0600070205080204" pitchFamily="34" charset="-128"/>
                </a:endParaRPr>
              </a:p>
              <a:p>
                <a:pPr>
                  <a:lnSpc>
                    <a:spcPct val="130000"/>
                  </a:lnSpc>
                </a:pPr>
                <a:r>
                  <a:rPr lang="en-US" altLang="zh-CN" sz="2400" dirty="0" smtClean="0">
                    <a:solidFill>
                      <a:schemeClr val="tx2"/>
                    </a:solidFill>
                  </a:rPr>
                  <a:t>Lower Dimension, Higher Value</a:t>
                </a:r>
                <a:endParaRPr lang="en-US" altLang="zh-CN" sz="2400" dirty="0">
                  <a:solidFill>
                    <a:schemeClr val="tx2"/>
                  </a:solidFill>
                  <a:ea typeface="MS PGothic" panose="020B0600070205080204" pitchFamily="34" charset="-128"/>
                </a:endParaRPr>
              </a:p>
            </p:txBody>
          </p:sp>
        </mc:Choice>
        <mc:Fallback xmlns="">
          <p:sp>
            <p:nvSpPr>
              <p:cNvPr id="26636" name="文本框 2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696686" y="4169128"/>
                <a:ext cx="4782755" cy="1123639"/>
              </a:xfrm>
              <a:prstGeom prst="rect">
                <a:avLst/>
              </a:prstGeom>
              <a:blipFill>
                <a:blip r:embed="rId4"/>
                <a:stretch>
                  <a:fillRect l="-1911" r="-1274" b="-706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5" name="直接连接符 40"/>
          <p:cNvCxnSpPr/>
          <p:nvPr/>
        </p:nvCxnSpPr>
        <p:spPr bwMode="auto">
          <a:xfrm>
            <a:off x="924764" y="4731103"/>
            <a:ext cx="4298417" cy="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矩形 19"/>
          <p:cNvSpPr/>
          <p:nvPr/>
        </p:nvSpPr>
        <p:spPr>
          <a:xfrm>
            <a:off x="1605096" y="252859"/>
            <a:ext cx="10586907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r>
              <a:rPr lang="en-US" altLang="zh-CN" spc="600" dirty="0"/>
              <a:t> THEORETICAL </a:t>
            </a:r>
            <a:r>
              <a:rPr lang="en-US" altLang="zh-CN" spc="600" dirty="0" smtClean="0"/>
              <a:t>DETAILS</a:t>
            </a:r>
            <a:endParaRPr lang="en-US" altLang="zh-CN" spc="600" dirty="0"/>
          </a:p>
        </p:txBody>
      </p:sp>
      <p:sp>
        <p:nvSpPr>
          <p:cNvPr id="21" name="文本框 20"/>
          <p:cNvSpPr txBox="1">
            <a:spLocks/>
          </p:cNvSpPr>
          <p:nvPr/>
        </p:nvSpPr>
        <p:spPr>
          <a:xfrm>
            <a:off x="552143" y="171837"/>
            <a:ext cx="1037455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1800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PART</a:t>
            </a:r>
          </a:p>
          <a:p>
            <a:pPr algn="ctr"/>
            <a:r>
              <a:rPr lang="en-US" altLang="zh-CN" sz="1800" b="1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TWO</a:t>
            </a:r>
            <a:endParaRPr lang="zh-CN" altLang="en-US" sz="1800" b="1" spc="600" dirty="0">
              <a:solidFill>
                <a:schemeClr val="tx2"/>
              </a:solidFill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22" name="组 49"/>
          <p:cNvGrpSpPr/>
          <p:nvPr/>
        </p:nvGrpSpPr>
        <p:grpSpPr>
          <a:xfrm>
            <a:off x="12039605" y="252857"/>
            <a:ext cx="152393" cy="484287"/>
            <a:chOff x="12039604" y="252856"/>
            <a:chExt cx="152393" cy="484287"/>
          </a:xfrm>
        </p:grpSpPr>
        <p:sp>
          <p:nvSpPr>
            <p:cNvPr id="23" name="圆角矩形 22"/>
            <p:cNvSpPr/>
            <p:nvPr/>
          </p:nvSpPr>
          <p:spPr>
            <a:xfrm rot="16200000" flipV="1">
              <a:off x="12072988" y="518121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圆角矩形 23"/>
            <p:cNvSpPr/>
            <p:nvPr/>
          </p:nvSpPr>
          <p:spPr>
            <a:xfrm rot="16200000" flipV="1">
              <a:off x="12072988" y="618134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 rot="16200000" flipV="1">
              <a:off x="12072988" y="321750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 rot="16200000" flipV="1">
              <a:off x="12072988" y="42176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圆角矩形 26"/>
            <p:cNvSpPr/>
            <p:nvPr/>
          </p:nvSpPr>
          <p:spPr>
            <a:xfrm rot="16200000" flipV="1">
              <a:off x="12072987" y="21947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圆角矩形 27"/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grpSp>
        <p:nvGrpSpPr>
          <p:cNvPr id="29" name="组合 99"/>
          <p:cNvGrpSpPr/>
          <p:nvPr/>
        </p:nvGrpSpPr>
        <p:grpSpPr>
          <a:xfrm>
            <a:off x="11454106" y="252858"/>
            <a:ext cx="491115" cy="484287"/>
            <a:chOff x="1528923" y="220268"/>
            <a:chExt cx="1284096" cy="1266241"/>
          </a:xfrm>
        </p:grpSpPr>
        <p:sp>
          <p:nvSpPr>
            <p:cNvPr id="30" name="圆角矩形 29"/>
            <p:cNvSpPr/>
            <p:nvPr/>
          </p:nvSpPr>
          <p:spPr>
            <a:xfrm rot="16200000" flipV="1">
              <a:off x="1537850" y="211341"/>
              <a:ext cx="1266241" cy="1284096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Freeform 96"/>
            <p:cNvSpPr>
              <a:spLocks/>
            </p:cNvSpPr>
            <p:nvPr/>
          </p:nvSpPr>
          <p:spPr bwMode="auto">
            <a:xfrm>
              <a:off x="1804148" y="499514"/>
              <a:ext cx="733647" cy="707752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AD1C21"/>
                </a:solidFill>
              </a:endParaRPr>
            </a:p>
          </p:txBody>
        </p:sp>
      </p:grpSp>
      <p:grpSp>
        <p:nvGrpSpPr>
          <p:cNvPr id="34" name="组合 7"/>
          <p:cNvGrpSpPr/>
          <p:nvPr/>
        </p:nvGrpSpPr>
        <p:grpSpPr>
          <a:xfrm>
            <a:off x="6942092" y="1079546"/>
            <a:ext cx="3842022" cy="2573010"/>
            <a:chOff x="7808913" y="4086727"/>
            <a:chExt cx="3842022" cy="2573010"/>
          </a:xfrm>
        </p:grpSpPr>
        <p:sp>
          <p:nvSpPr>
            <p:cNvPr id="35" name="圆角矩形 36"/>
            <p:cNvSpPr>
              <a:spLocks noChangeArrowheads="1"/>
            </p:cNvSpPr>
            <p:nvPr/>
          </p:nvSpPr>
          <p:spPr bwMode="auto">
            <a:xfrm rot="10800000" flipV="1">
              <a:off x="7808913" y="4340892"/>
              <a:ext cx="273050" cy="276225"/>
            </a:xfrm>
            <a:prstGeom prst="roundRect">
              <a:avLst>
                <a:gd name="adj" fmla="val 5037"/>
              </a:avLst>
            </a:prstGeom>
            <a:solidFill>
              <a:srgbClr val="C00000"/>
            </a:solidFill>
            <a:ln>
              <a:noFill/>
            </a:ln>
            <a:effectLst>
              <a:outerShdw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38" tIns="45719" rIns="91438" bIns="45719" anchor="ctr"/>
            <a:lstStyle/>
            <a:p>
              <a:pPr algn="ctr">
                <a:lnSpc>
                  <a:spcPct val="130000"/>
                </a:lnSpc>
              </a:pPr>
              <a:endParaRPr lang="zh-CN" altLang="en-US" sz="3600">
                <a:solidFill>
                  <a:srgbClr val="FFFFFF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文本框 37"/>
                <p:cNvSpPr txBox="1">
                  <a:spLocks noChangeArrowheads="1"/>
                </p:cNvSpPr>
                <p:nvPr/>
              </p:nvSpPr>
              <p:spPr bwMode="auto">
                <a:xfrm>
                  <a:off x="8321675" y="4086727"/>
                  <a:ext cx="3329260" cy="25730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38" tIns="45719" rIns="91438" bIns="45719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GB" altLang="zh-CN" sz="2800" dirty="0" smtClean="0">
                      <a:solidFill>
                        <a:schemeClr val="tx2"/>
                      </a:solidFill>
                    </a:rPr>
                    <a:t>Violators</a:t>
                  </a:r>
                  <a:r>
                    <a:rPr lang="zh-CN" altLang="en-US" sz="2400" dirty="0" smtClean="0">
                      <a:solidFill>
                        <a:schemeClr val="tx2"/>
                      </a:solidFill>
                    </a:rPr>
                    <a:t> </a:t>
                  </a:r>
                  <a:endParaRPr lang="en-GB" altLang="zh-CN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oMath>
                    </m:oMathPara>
                  </a14:m>
                  <a:endParaRPr lang="en-US" altLang="zh-CN" sz="2400" b="0" i="1" dirty="0" smtClean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≥2</m:t>
                        </m:r>
                      </m:oMath>
                    </m:oMathPara>
                  </a14:m>
                  <a:endParaRPr lang="en-US" altLang="zh-CN" sz="2400" dirty="0" smtClean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&amp;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oMath>
                    </m:oMathPara>
                  </a14:m>
                  <a:endParaRPr lang="zh-CN" altLang="en-US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:endParaRPr lang="zh-CN" altLang="en-US" sz="24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36" name="文本框 3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8321675" y="4086727"/>
                  <a:ext cx="3329260" cy="2573010"/>
                </a:xfrm>
                <a:prstGeom prst="rect">
                  <a:avLst/>
                </a:prstGeom>
                <a:blipFill>
                  <a:blip r:embed="rId5"/>
                  <a:stretch>
                    <a:fillRect l="-3846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7" name="直接连接符 38"/>
            <p:cNvCxnSpPr/>
            <p:nvPr/>
          </p:nvCxnSpPr>
          <p:spPr>
            <a:xfrm flipV="1">
              <a:off x="8321675" y="4672679"/>
              <a:ext cx="2781300" cy="4763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7"/>
          <p:cNvGrpSpPr/>
          <p:nvPr/>
        </p:nvGrpSpPr>
        <p:grpSpPr>
          <a:xfrm>
            <a:off x="6942092" y="3355963"/>
            <a:ext cx="3842022" cy="1612747"/>
            <a:chOff x="7808913" y="4086727"/>
            <a:chExt cx="3842022" cy="1612747"/>
          </a:xfrm>
        </p:grpSpPr>
        <p:sp>
          <p:nvSpPr>
            <p:cNvPr id="43" name="圆角矩形 36"/>
            <p:cNvSpPr>
              <a:spLocks noChangeArrowheads="1"/>
            </p:cNvSpPr>
            <p:nvPr/>
          </p:nvSpPr>
          <p:spPr bwMode="auto">
            <a:xfrm rot="10800000" flipV="1">
              <a:off x="7808913" y="4340892"/>
              <a:ext cx="273050" cy="276225"/>
            </a:xfrm>
            <a:prstGeom prst="roundRect">
              <a:avLst>
                <a:gd name="adj" fmla="val 5037"/>
              </a:avLst>
            </a:prstGeom>
            <a:solidFill>
              <a:srgbClr val="FFC000"/>
            </a:solidFill>
            <a:ln>
              <a:noFill/>
            </a:ln>
            <a:effectLst>
              <a:outerShdw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38" tIns="45719" rIns="91438" bIns="45719" anchor="ctr"/>
            <a:lstStyle/>
            <a:p>
              <a:pPr algn="ctr">
                <a:lnSpc>
                  <a:spcPct val="130000"/>
                </a:lnSpc>
              </a:pPr>
              <a:endParaRPr lang="zh-CN" altLang="en-US" sz="3600">
                <a:solidFill>
                  <a:srgbClr val="FFFFFF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文本框 37"/>
                <p:cNvSpPr txBox="1">
                  <a:spLocks noChangeArrowheads="1"/>
                </p:cNvSpPr>
                <p:nvPr/>
              </p:nvSpPr>
              <p:spPr bwMode="auto">
                <a:xfrm>
                  <a:off x="8321675" y="4086727"/>
                  <a:ext cx="3329260" cy="16127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38" tIns="45719" rIns="91438" bIns="45719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GB" altLang="zh-CN" sz="2800" dirty="0" smtClean="0">
                      <a:solidFill>
                        <a:schemeClr val="tx2"/>
                      </a:solidFill>
                    </a:rPr>
                    <a:t>Criticals</a:t>
                  </a:r>
                  <a:r>
                    <a:rPr lang="zh-CN" altLang="en-US" sz="2400" dirty="0" smtClean="0">
                      <a:solidFill>
                        <a:schemeClr val="tx2"/>
                      </a:solidFill>
                    </a:rPr>
                    <a:t> </a:t>
                  </a:r>
                  <a:endParaRPr lang="en-GB" altLang="zh-CN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 &amp;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zh-CN" altLang="en-US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:endParaRPr lang="zh-CN" altLang="en-US" sz="24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44" name="文本框 3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8321675" y="4086727"/>
                  <a:ext cx="3329260" cy="1612747"/>
                </a:xfrm>
                <a:prstGeom prst="rect">
                  <a:avLst/>
                </a:prstGeom>
                <a:blipFill>
                  <a:blip r:embed="rId6"/>
                  <a:stretch>
                    <a:fillRect l="-3846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5" name="直接连接符 38"/>
            <p:cNvCxnSpPr/>
            <p:nvPr/>
          </p:nvCxnSpPr>
          <p:spPr>
            <a:xfrm flipV="1">
              <a:off x="8321675" y="4672679"/>
              <a:ext cx="2781300" cy="4763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7"/>
          <p:cNvGrpSpPr/>
          <p:nvPr/>
        </p:nvGrpSpPr>
        <p:grpSpPr>
          <a:xfrm>
            <a:off x="6942091" y="4770549"/>
            <a:ext cx="3842022" cy="1612747"/>
            <a:chOff x="7808913" y="4086727"/>
            <a:chExt cx="3842022" cy="1612747"/>
          </a:xfrm>
        </p:grpSpPr>
        <p:sp>
          <p:nvSpPr>
            <p:cNvPr id="47" name="圆角矩形 36"/>
            <p:cNvSpPr>
              <a:spLocks noChangeArrowheads="1"/>
            </p:cNvSpPr>
            <p:nvPr/>
          </p:nvSpPr>
          <p:spPr bwMode="auto">
            <a:xfrm rot="10800000" flipV="1">
              <a:off x="7808913" y="4340892"/>
              <a:ext cx="273050" cy="276225"/>
            </a:xfrm>
            <a:prstGeom prst="roundRect">
              <a:avLst>
                <a:gd name="adj" fmla="val 5037"/>
              </a:avLst>
            </a:prstGeom>
            <a:solidFill>
              <a:srgbClr val="008000"/>
            </a:solidFill>
            <a:ln>
              <a:noFill/>
            </a:ln>
            <a:effectLst>
              <a:outerShdw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38" tIns="45719" rIns="91438" bIns="45719" anchor="ctr"/>
            <a:lstStyle/>
            <a:p>
              <a:pPr algn="ctr">
                <a:lnSpc>
                  <a:spcPct val="130000"/>
                </a:lnSpc>
              </a:pPr>
              <a:endParaRPr lang="zh-CN" altLang="en-US" sz="3600">
                <a:solidFill>
                  <a:srgbClr val="FFFFFF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文本框 37"/>
                <p:cNvSpPr txBox="1">
                  <a:spLocks noChangeArrowheads="1"/>
                </p:cNvSpPr>
                <p:nvPr/>
              </p:nvSpPr>
              <p:spPr bwMode="auto">
                <a:xfrm>
                  <a:off x="8321675" y="4086727"/>
                  <a:ext cx="3329260" cy="16127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38" tIns="45719" rIns="91438" bIns="45719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GB" altLang="zh-CN" sz="2800" dirty="0" smtClean="0">
                      <a:solidFill>
                        <a:schemeClr val="tx2"/>
                      </a:solidFill>
                    </a:rPr>
                    <a:t>Non-critical Pairs</a:t>
                  </a:r>
                  <a:r>
                    <a:rPr lang="zh-CN" altLang="en-US" sz="2400" dirty="0" smtClean="0">
                      <a:solidFill>
                        <a:schemeClr val="tx2"/>
                      </a:solidFill>
                    </a:rPr>
                    <a:t> </a:t>
                  </a:r>
                  <a:endParaRPr lang="en-GB" altLang="zh-CN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&amp;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en-US" altLang="zh-CN" sz="2400" dirty="0" smtClean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 &amp;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zh-CN" altLang="en-US" sz="24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48" name="文本框 3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8321675" y="4086727"/>
                  <a:ext cx="3329260" cy="1612747"/>
                </a:xfrm>
                <a:prstGeom prst="rect">
                  <a:avLst/>
                </a:prstGeom>
                <a:blipFill>
                  <a:blip r:embed="rId7"/>
                  <a:stretch>
                    <a:fillRect l="-3846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直接连接符 38"/>
            <p:cNvCxnSpPr/>
            <p:nvPr/>
          </p:nvCxnSpPr>
          <p:spPr>
            <a:xfrm flipV="1">
              <a:off x="8321675" y="4672679"/>
              <a:ext cx="2781300" cy="4763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28705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250" fill="hold"/>
                                        <p:tgtEl>
                                          <p:spTgt spid="266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66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266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266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32" grpId="0"/>
      <p:bldP spid="2663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1605096" y="252859"/>
            <a:ext cx="10586907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r>
              <a:rPr lang="en-US" altLang="zh-CN" spc="600" dirty="0"/>
              <a:t> THEORETICAL </a:t>
            </a:r>
            <a:r>
              <a:rPr lang="en-US" altLang="zh-CN" spc="600" dirty="0" smtClean="0"/>
              <a:t>DETAILS</a:t>
            </a:r>
            <a:endParaRPr lang="en-US" altLang="zh-CN" spc="600" dirty="0"/>
          </a:p>
        </p:txBody>
      </p:sp>
      <p:sp>
        <p:nvSpPr>
          <p:cNvPr id="21" name="文本框 20"/>
          <p:cNvSpPr txBox="1">
            <a:spLocks/>
          </p:cNvSpPr>
          <p:nvPr/>
        </p:nvSpPr>
        <p:spPr>
          <a:xfrm>
            <a:off x="552143" y="171837"/>
            <a:ext cx="1037455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1800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PART</a:t>
            </a:r>
          </a:p>
          <a:p>
            <a:pPr algn="ctr"/>
            <a:r>
              <a:rPr lang="en-US" altLang="zh-CN" sz="1800" b="1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TWO</a:t>
            </a:r>
            <a:endParaRPr lang="zh-CN" altLang="en-US" sz="1800" b="1" spc="600" dirty="0">
              <a:solidFill>
                <a:schemeClr val="tx2"/>
              </a:solidFill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22" name="组 49"/>
          <p:cNvGrpSpPr/>
          <p:nvPr/>
        </p:nvGrpSpPr>
        <p:grpSpPr>
          <a:xfrm>
            <a:off x="12039605" y="252857"/>
            <a:ext cx="152393" cy="484287"/>
            <a:chOff x="12039604" y="252856"/>
            <a:chExt cx="152393" cy="484287"/>
          </a:xfrm>
        </p:grpSpPr>
        <p:sp>
          <p:nvSpPr>
            <p:cNvPr id="23" name="圆角矩形 22"/>
            <p:cNvSpPr/>
            <p:nvPr/>
          </p:nvSpPr>
          <p:spPr>
            <a:xfrm rot="16200000" flipV="1">
              <a:off x="12072988" y="518121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圆角矩形 23"/>
            <p:cNvSpPr/>
            <p:nvPr/>
          </p:nvSpPr>
          <p:spPr>
            <a:xfrm rot="16200000" flipV="1">
              <a:off x="12072988" y="618134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圆角矩形 24"/>
            <p:cNvSpPr/>
            <p:nvPr/>
          </p:nvSpPr>
          <p:spPr>
            <a:xfrm rot="16200000" flipV="1">
              <a:off x="12072988" y="321750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圆角矩形 25"/>
            <p:cNvSpPr/>
            <p:nvPr/>
          </p:nvSpPr>
          <p:spPr>
            <a:xfrm rot="16200000" flipV="1">
              <a:off x="12072988" y="42176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圆角矩形 26"/>
            <p:cNvSpPr/>
            <p:nvPr/>
          </p:nvSpPr>
          <p:spPr>
            <a:xfrm rot="16200000" flipV="1">
              <a:off x="12072987" y="21947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8" name="圆角矩形 27"/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2</a:t>
            </a:r>
            <a:endParaRPr lang="zh-CN" altLang="en-US" sz="3600" dirty="0"/>
          </a:p>
        </p:txBody>
      </p:sp>
      <p:grpSp>
        <p:nvGrpSpPr>
          <p:cNvPr id="29" name="组合 99"/>
          <p:cNvGrpSpPr/>
          <p:nvPr/>
        </p:nvGrpSpPr>
        <p:grpSpPr>
          <a:xfrm>
            <a:off x="11454106" y="252858"/>
            <a:ext cx="491115" cy="484287"/>
            <a:chOff x="1528923" y="220268"/>
            <a:chExt cx="1284096" cy="1266241"/>
          </a:xfrm>
        </p:grpSpPr>
        <p:sp>
          <p:nvSpPr>
            <p:cNvPr id="30" name="圆角矩形 29"/>
            <p:cNvSpPr/>
            <p:nvPr/>
          </p:nvSpPr>
          <p:spPr>
            <a:xfrm rot="16200000" flipV="1">
              <a:off x="1537850" y="211341"/>
              <a:ext cx="1266241" cy="1284096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Freeform 96"/>
            <p:cNvSpPr>
              <a:spLocks/>
            </p:cNvSpPr>
            <p:nvPr/>
          </p:nvSpPr>
          <p:spPr bwMode="auto">
            <a:xfrm>
              <a:off x="1804148" y="499514"/>
              <a:ext cx="733647" cy="707752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AD1C21"/>
                </a:solidFill>
              </a:endParaRPr>
            </a:p>
          </p:txBody>
        </p:sp>
      </p:grpSp>
      <p:grpSp>
        <p:nvGrpSpPr>
          <p:cNvPr id="34" name="组合 7"/>
          <p:cNvGrpSpPr/>
          <p:nvPr/>
        </p:nvGrpSpPr>
        <p:grpSpPr>
          <a:xfrm>
            <a:off x="6942092" y="1079546"/>
            <a:ext cx="3842022" cy="2573010"/>
            <a:chOff x="7808913" y="4086727"/>
            <a:chExt cx="3842022" cy="2573010"/>
          </a:xfrm>
        </p:grpSpPr>
        <p:sp>
          <p:nvSpPr>
            <p:cNvPr id="35" name="圆角矩形 36"/>
            <p:cNvSpPr>
              <a:spLocks noChangeArrowheads="1"/>
            </p:cNvSpPr>
            <p:nvPr/>
          </p:nvSpPr>
          <p:spPr bwMode="auto">
            <a:xfrm rot="10800000" flipV="1">
              <a:off x="7808913" y="4340892"/>
              <a:ext cx="273050" cy="276225"/>
            </a:xfrm>
            <a:prstGeom prst="roundRect">
              <a:avLst>
                <a:gd name="adj" fmla="val 5037"/>
              </a:avLst>
            </a:prstGeom>
            <a:solidFill>
              <a:srgbClr val="C00000"/>
            </a:solidFill>
            <a:ln>
              <a:noFill/>
            </a:ln>
            <a:effectLst>
              <a:outerShdw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38" tIns="45719" rIns="91438" bIns="45719" anchor="ctr"/>
            <a:lstStyle/>
            <a:p>
              <a:pPr algn="ctr">
                <a:lnSpc>
                  <a:spcPct val="130000"/>
                </a:lnSpc>
              </a:pPr>
              <a:endParaRPr lang="zh-CN" altLang="en-US" sz="3600">
                <a:solidFill>
                  <a:srgbClr val="FFFFFF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6" name="文本框 37"/>
                <p:cNvSpPr txBox="1">
                  <a:spLocks noChangeArrowheads="1"/>
                </p:cNvSpPr>
                <p:nvPr/>
              </p:nvSpPr>
              <p:spPr bwMode="auto">
                <a:xfrm>
                  <a:off x="8321675" y="4086727"/>
                  <a:ext cx="3329260" cy="257301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38" tIns="45719" rIns="91438" bIns="45719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GB" altLang="zh-CN" sz="2800" dirty="0" smtClean="0">
                      <a:solidFill>
                        <a:schemeClr val="tx2"/>
                      </a:solidFill>
                    </a:rPr>
                    <a:t>Violators</a:t>
                  </a:r>
                  <a:r>
                    <a:rPr lang="zh-CN" altLang="en-US" sz="2400" dirty="0" smtClean="0">
                      <a:solidFill>
                        <a:schemeClr val="tx2"/>
                      </a:solidFill>
                    </a:rPr>
                    <a:t> </a:t>
                  </a:r>
                  <a:endParaRPr lang="en-GB" altLang="zh-CN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≥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oMath>
                    </m:oMathPara>
                  </a14:m>
                  <a:endParaRPr lang="en-US" altLang="zh-CN" sz="2400" b="0" i="1" dirty="0" smtClean="0">
                    <a:solidFill>
                      <a:schemeClr val="tx2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left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b="0" i="1" smtClean="0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≥2</m:t>
                        </m:r>
                      </m:oMath>
                    </m:oMathPara>
                  </a14:m>
                  <a:endParaRPr lang="en-US" altLang="zh-CN" sz="2400" dirty="0" smtClean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&amp;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=1</m:t>
                        </m:r>
                      </m:oMath>
                    </m:oMathPara>
                  </a14:m>
                  <a:endParaRPr lang="zh-CN" altLang="en-US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:endParaRPr lang="zh-CN" altLang="en-US" sz="24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36" name="文本框 3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8321675" y="4086727"/>
                  <a:ext cx="3329260" cy="2573010"/>
                </a:xfrm>
                <a:prstGeom prst="rect">
                  <a:avLst/>
                </a:prstGeom>
                <a:blipFill>
                  <a:blip r:embed="rId5"/>
                  <a:stretch>
                    <a:fillRect l="-3846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7" name="直接连接符 38"/>
            <p:cNvCxnSpPr/>
            <p:nvPr/>
          </p:nvCxnSpPr>
          <p:spPr>
            <a:xfrm flipV="1">
              <a:off x="8321675" y="4672679"/>
              <a:ext cx="2781300" cy="4763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组合 7"/>
          <p:cNvGrpSpPr/>
          <p:nvPr/>
        </p:nvGrpSpPr>
        <p:grpSpPr>
          <a:xfrm>
            <a:off x="6942092" y="3355963"/>
            <a:ext cx="3842022" cy="1612747"/>
            <a:chOff x="7808913" y="4086727"/>
            <a:chExt cx="3842022" cy="1612747"/>
          </a:xfrm>
        </p:grpSpPr>
        <p:sp>
          <p:nvSpPr>
            <p:cNvPr id="43" name="圆角矩形 36"/>
            <p:cNvSpPr>
              <a:spLocks noChangeArrowheads="1"/>
            </p:cNvSpPr>
            <p:nvPr/>
          </p:nvSpPr>
          <p:spPr bwMode="auto">
            <a:xfrm rot="10800000" flipV="1">
              <a:off x="7808913" y="4340892"/>
              <a:ext cx="273050" cy="276225"/>
            </a:xfrm>
            <a:prstGeom prst="roundRect">
              <a:avLst>
                <a:gd name="adj" fmla="val 5037"/>
              </a:avLst>
            </a:prstGeom>
            <a:solidFill>
              <a:srgbClr val="FFC000"/>
            </a:solidFill>
            <a:ln>
              <a:noFill/>
            </a:ln>
            <a:effectLst>
              <a:outerShdw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38" tIns="45719" rIns="91438" bIns="45719" anchor="ctr"/>
            <a:lstStyle/>
            <a:p>
              <a:pPr algn="ctr">
                <a:lnSpc>
                  <a:spcPct val="130000"/>
                </a:lnSpc>
              </a:pPr>
              <a:endParaRPr lang="zh-CN" altLang="en-US" sz="3600">
                <a:solidFill>
                  <a:srgbClr val="FFFFFF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4" name="文本框 37"/>
                <p:cNvSpPr txBox="1">
                  <a:spLocks noChangeArrowheads="1"/>
                </p:cNvSpPr>
                <p:nvPr/>
              </p:nvSpPr>
              <p:spPr bwMode="auto">
                <a:xfrm>
                  <a:off x="8321675" y="4086727"/>
                  <a:ext cx="3329260" cy="16127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38" tIns="45719" rIns="91438" bIns="45719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GB" altLang="zh-CN" sz="2800" dirty="0" smtClean="0">
                      <a:solidFill>
                        <a:schemeClr val="tx2"/>
                      </a:solidFill>
                    </a:rPr>
                    <a:t>Criticals</a:t>
                  </a:r>
                  <a:r>
                    <a:rPr lang="zh-CN" altLang="en-US" sz="2400" dirty="0" smtClean="0">
                      <a:solidFill>
                        <a:schemeClr val="tx2"/>
                      </a:solidFill>
                    </a:rPr>
                    <a:t> </a:t>
                  </a:r>
                  <a:endParaRPr lang="en-GB" altLang="zh-CN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 &amp;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zh-CN" altLang="en-US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:endParaRPr lang="zh-CN" altLang="en-US" sz="24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44" name="文本框 3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8321675" y="4086727"/>
                  <a:ext cx="3329260" cy="1612747"/>
                </a:xfrm>
                <a:prstGeom prst="rect">
                  <a:avLst/>
                </a:prstGeom>
                <a:blipFill>
                  <a:blip r:embed="rId6"/>
                  <a:stretch>
                    <a:fillRect l="-3846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5" name="直接连接符 38"/>
            <p:cNvCxnSpPr/>
            <p:nvPr/>
          </p:nvCxnSpPr>
          <p:spPr>
            <a:xfrm flipV="1">
              <a:off x="8321675" y="4672679"/>
              <a:ext cx="2781300" cy="4763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组合 7"/>
          <p:cNvGrpSpPr/>
          <p:nvPr/>
        </p:nvGrpSpPr>
        <p:grpSpPr>
          <a:xfrm>
            <a:off x="6942091" y="4770549"/>
            <a:ext cx="3842022" cy="1612747"/>
            <a:chOff x="7808913" y="4086727"/>
            <a:chExt cx="3842022" cy="1612747"/>
          </a:xfrm>
        </p:grpSpPr>
        <p:sp>
          <p:nvSpPr>
            <p:cNvPr id="47" name="圆角矩形 36"/>
            <p:cNvSpPr>
              <a:spLocks noChangeArrowheads="1"/>
            </p:cNvSpPr>
            <p:nvPr/>
          </p:nvSpPr>
          <p:spPr bwMode="auto">
            <a:xfrm rot="10800000" flipV="1">
              <a:off x="7808913" y="4340892"/>
              <a:ext cx="273050" cy="276225"/>
            </a:xfrm>
            <a:prstGeom prst="roundRect">
              <a:avLst>
                <a:gd name="adj" fmla="val 5037"/>
              </a:avLst>
            </a:prstGeom>
            <a:solidFill>
              <a:srgbClr val="008000"/>
            </a:solidFill>
            <a:ln>
              <a:noFill/>
            </a:ln>
            <a:effectLst>
              <a:outerShdw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lIns="91438" tIns="45719" rIns="91438" bIns="45719" anchor="ctr"/>
            <a:lstStyle/>
            <a:p>
              <a:pPr algn="ctr">
                <a:lnSpc>
                  <a:spcPct val="130000"/>
                </a:lnSpc>
              </a:pPr>
              <a:endParaRPr lang="zh-CN" altLang="en-US" sz="3600">
                <a:solidFill>
                  <a:srgbClr val="FFFFFF"/>
                </a:solidFill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8" name="文本框 37"/>
                <p:cNvSpPr txBox="1">
                  <a:spLocks noChangeArrowheads="1"/>
                </p:cNvSpPr>
                <p:nvPr/>
              </p:nvSpPr>
              <p:spPr bwMode="auto">
                <a:xfrm>
                  <a:off x="8321675" y="4086727"/>
                  <a:ext cx="3329260" cy="1612747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1438" tIns="45719" rIns="91438" bIns="45719">
                  <a:spAutoFit/>
                </a:bodyPr>
                <a:lstStyle/>
                <a:p>
                  <a:pPr>
                    <a:lnSpc>
                      <a:spcPct val="130000"/>
                    </a:lnSpc>
                  </a:pPr>
                  <a:r>
                    <a:rPr lang="en-GB" altLang="zh-CN" sz="2800" dirty="0" smtClean="0">
                      <a:solidFill>
                        <a:schemeClr val="tx2"/>
                      </a:solidFill>
                    </a:rPr>
                    <a:t>Non-critical Pairs</a:t>
                  </a:r>
                  <a:r>
                    <a:rPr lang="zh-CN" altLang="en-US" sz="2400" dirty="0" smtClean="0">
                      <a:solidFill>
                        <a:schemeClr val="tx2"/>
                      </a:solidFill>
                    </a:rPr>
                    <a:t> </a:t>
                  </a:r>
                  <a:endParaRPr lang="en-GB" altLang="zh-CN" sz="2400" dirty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 &amp;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=0</m:t>
                        </m:r>
                      </m:oMath>
                    </m:oMathPara>
                  </a14:m>
                  <a:endParaRPr lang="en-US" altLang="zh-CN" sz="2400" dirty="0" smtClean="0">
                    <a:solidFill>
                      <a:schemeClr val="tx2"/>
                    </a:solidFill>
                  </a:endParaRPr>
                </a:p>
                <a:p>
                  <a:pPr>
                    <a:lnSpc>
                      <a:spcPct val="130000"/>
                    </a:lnSpc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𝑈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=0 &amp; 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charset="0"/>
                              </a:rPr>
                            </m:ctrlPr>
                          </m:dPr>
                          <m:e>
                            <m:r>
                              <a:rPr lang="en-US" altLang="zh-CN" sz="2400" i="1">
                                <a:solidFill>
                                  <a:schemeClr val="tx2"/>
                                </a:solidFill>
                                <a:latin typeface="Cambria Math" panose="02040503050406030204" pitchFamily="18" charset="0"/>
                              </a:rPr>
                              <m:t>𝐿</m:t>
                            </m:r>
                            <m:d>
                              <m:dPr>
                                <m:ctrlPr>
                                  <a:rPr lang="en-US" altLang="zh-CN" sz="2400" i="1">
                                    <a:solidFill>
                                      <a:schemeClr val="tx2"/>
                                    </a:solidFill>
                                    <a:latin typeface="Cambria Math" charset="0"/>
                                  </a:rPr>
                                </m:ctrlPr>
                              </m:dPr>
                              <m:e>
                                <m:r>
                                  <a:rPr lang="zh-CN" altLang="en-US" sz="2400" i="1">
                                    <a:solidFill>
                                      <a:schemeClr val="tx2"/>
                                    </a:solidFill>
                                    <a:latin typeface="Cambria Math" panose="02040503050406030204" pitchFamily="18" charset="0"/>
                                  </a:rPr>
                                  <m:t>𝛼</m:t>
                                </m:r>
                              </m:e>
                            </m:d>
                          </m:e>
                        </m:d>
                        <m:r>
                          <a:rPr lang="en-US" altLang="zh-CN" sz="2400" i="1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n-US" altLang="zh-CN" sz="24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</m:oMath>
                    </m:oMathPara>
                  </a14:m>
                  <a:endParaRPr lang="zh-CN" altLang="en-US" sz="2400" dirty="0">
                    <a:solidFill>
                      <a:schemeClr val="tx2"/>
                    </a:solidFill>
                  </a:endParaRPr>
                </a:p>
              </p:txBody>
            </p:sp>
          </mc:Choice>
          <mc:Fallback xmlns="">
            <p:sp>
              <p:nvSpPr>
                <p:cNvPr id="48" name="文本框 3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 bwMode="auto">
                <a:xfrm>
                  <a:off x="8321675" y="4086727"/>
                  <a:ext cx="3329260" cy="1612747"/>
                </a:xfrm>
                <a:prstGeom prst="rect">
                  <a:avLst/>
                </a:prstGeom>
                <a:blipFill>
                  <a:blip r:embed="rId7"/>
                  <a:stretch>
                    <a:fillRect l="-3846"/>
                  </a:stretch>
                </a:blipFill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49" name="直接连接符 38"/>
            <p:cNvCxnSpPr/>
            <p:nvPr/>
          </p:nvCxnSpPr>
          <p:spPr>
            <a:xfrm flipV="1">
              <a:off x="8321675" y="4672679"/>
              <a:ext cx="2781300" cy="4763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64963" y="1706761"/>
            <a:ext cx="5273151" cy="500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345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2279 0 " pathEditMode="relative" ptsTypes="AA">
                                      <p:cBhvr>
                                        <p:cTn id="6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2279 0 " pathEditMode="relative" ptsTypes="AA">
                                      <p:cBhvr>
                                        <p:cTn id="8" dur="25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42279 0 " pathEditMode="relative" ptsTypes="AA">
                                      <p:cBhvr>
                                        <p:cTn id="10" dur="25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532" y="-18173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32" y="5582992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209272" y="1938447"/>
            <a:ext cx="1784517" cy="1784517"/>
          </a:xfrm>
          <a:prstGeom prst="ellipse">
            <a:avLst/>
          </a:prstGeom>
          <a:noFill/>
          <a:ln w="381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 smtClean="0">
                <a:solidFill>
                  <a:srgbClr val="2B6DA6"/>
                </a:solidFill>
              </a:rPr>
              <a:t>03</a:t>
            </a:r>
            <a:endParaRPr lang="zh-CN" altLang="en-US" sz="6000" dirty="0">
              <a:solidFill>
                <a:srgbClr val="2B6DA6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4610909"/>
            <a:ext cx="12191999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600" dirty="0" smtClean="0">
                <a:solidFill>
                  <a:srgbClr val="165799"/>
                </a:solidFill>
                <a:ea typeface="微软雅黑" panose="020B0503020204020204" pitchFamily="34" charset="-122"/>
                <a:cs typeface="Calibri"/>
              </a:rPr>
              <a:t>TECHNICAL DETAILS</a:t>
            </a:r>
            <a:endParaRPr lang="zh-CN" altLang="en-US" sz="3600" dirty="0">
              <a:solidFill>
                <a:srgbClr val="165799"/>
              </a:solidFill>
              <a:ea typeface="微软雅黑" panose="020B0503020204020204" pitchFamily="34" charset="-122"/>
              <a:cs typeface="Calibri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4055976"/>
            <a:ext cx="12192000" cy="49212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cs typeface="Times New Roman"/>
              </a:rPr>
              <a:t>PART </a:t>
            </a:r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软雅黑" panose="020B0503020204020204" pitchFamily="34" charset="-122"/>
                <a:cs typeface="Times New Roman"/>
              </a:rPr>
              <a:t>II</a:t>
            </a:r>
            <a:r>
              <a:rPr lang="en-GB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软雅黑" panose="020B0503020204020204" pitchFamily="34" charset="-122"/>
                <a:cs typeface="Times New Roman"/>
              </a:rPr>
              <a:t>I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软雅黑" panose="020B0503020204020204" pitchFamily="34" charset="-122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930597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4605409" y="2129074"/>
            <a:ext cx="2654274" cy="3166306"/>
            <a:chOff x="4605409" y="2129074"/>
            <a:chExt cx="2654274" cy="3166306"/>
          </a:xfrm>
        </p:grpSpPr>
        <p:grpSp>
          <p:nvGrpSpPr>
            <p:cNvPr id="2" name="组合 1"/>
            <p:cNvGrpSpPr/>
            <p:nvPr/>
          </p:nvGrpSpPr>
          <p:grpSpPr>
            <a:xfrm>
              <a:off x="4605409" y="2412321"/>
              <a:ext cx="1430064" cy="1443667"/>
              <a:chOff x="4605409" y="2412321"/>
              <a:chExt cx="1430064" cy="1443667"/>
            </a:xfrm>
          </p:grpSpPr>
          <p:sp>
            <p:nvSpPr>
              <p:cNvPr id="55" name="L 形 54"/>
              <p:cNvSpPr/>
              <p:nvPr/>
            </p:nvSpPr>
            <p:spPr>
              <a:xfrm rot="2686645">
                <a:off x="4605409" y="2412321"/>
                <a:ext cx="1430064" cy="1443667"/>
              </a:xfrm>
              <a:prstGeom prst="corner">
                <a:avLst/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sz="3600"/>
              </a:p>
            </p:txBody>
          </p:sp>
          <p:sp>
            <p:nvSpPr>
              <p:cNvPr id="59" name="文本框 58"/>
              <p:cNvSpPr txBox="1"/>
              <p:nvPr/>
            </p:nvSpPr>
            <p:spPr>
              <a:xfrm>
                <a:off x="4647917" y="2577634"/>
                <a:ext cx="540648" cy="1099592"/>
              </a:xfrm>
              <a:prstGeom prst="rect">
                <a:avLst/>
              </a:prstGeom>
              <a:noFill/>
            </p:spPr>
            <p:txBody>
              <a:bodyPr wrap="square" lIns="91436" tIns="45718" rIns="91436" bIns="45718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5500" dirty="0" smtClean="0">
                    <a:solidFill>
                      <a:schemeClr val="bg1"/>
                    </a:solidFill>
                    <a:latin typeface="Eras Light ITC" panose="020B0402030504020804" pitchFamily="34" charset="0"/>
                  </a:rPr>
                  <a:t>H</a:t>
                </a:r>
                <a:endParaRPr lang="zh-CN" altLang="en-US" sz="5500" dirty="0">
                  <a:solidFill>
                    <a:schemeClr val="bg1"/>
                  </a:solidFill>
                  <a:latin typeface="Eras Light ITC" panose="020B0402030504020804" pitchFamily="34" charset="0"/>
                </a:endParaRPr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5833299" y="2129074"/>
              <a:ext cx="1392304" cy="1693970"/>
              <a:chOff x="5833299" y="2129074"/>
              <a:chExt cx="1392304" cy="1693970"/>
            </a:xfrm>
          </p:grpSpPr>
          <p:sp>
            <p:nvSpPr>
              <p:cNvPr id="56" name="L 形 55"/>
              <p:cNvSpPr/>
              <p:nvPr/>
            </p:nvSpPr>
            <p:spPr>
              <a:xfrm rot="8086645">
                <a:off x="5819106" y="2416548"/>
                <a:ext cx="1420689" cy="1392304"/>
              </a:xfrm>
              <a:prstGeom prst="corner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sz="3600"/>
              </a:p>
            </p:txBody>
          </p:sp>
          <p:sp>
            <p:nvSpPr>
              <p:cNvPr id="60" name="文本框 59"/>
              <p:cNvSpPr txBox="1"/>
              <p:nvPr/>
            </p:nvSpPr>
            <p:spPr>
              <a:xfrm>
                <a:off x="6178803" y="2129074"/>
                <a:ext cx="540648" cy="1099592"/>
              </a:xfrm>
              <a:prstGeom prst="rect">
                <a:avLst/>
              </a:prstGeom>
              <a:noFill/>
            </p:spPr>
            <p:txBody>
              <a:bodyPr wrap="square" lIns="91436" tIns="45718" rIns="91436" bIns="45718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5500" dirty="0" smtClean="0">
                    <a:solidFill>
                      <a:schemeClr val="bg1"/>
                    </a:solidFill>
                    <a:latin typeface="Eras Light ITC" panose="020B0402030504020804" pitchFamily="34" charset="0"/>
                  </a:rPr>
                  <a:t>B</a:t>
                </a:r>
                <a:endParaRPr lang="zh-CN" altLang="en-US" sz="5500" dirty="0">
                  <a:solidFill>
                    <a:schemeClr val="bg1"/>
                  </a:solidFill>
                  <a:latin typeface="Eras Light ITC" panose="020B0402030504020804" pitchFamily="34" charset="0"/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5830864" y="3610563"/>
              <a:ext cx="1428819" cy="1428819"/>
              <a:chOff x="5830864" y="3610563"/>
              <a:chExt cx="1428819" cy="1428819"/>
            </a:xfrm>
          </p:grpSpPr>
          <p:sp>
            <p:nvSpPr>
              <p:cNvPr id="57" name="L 形 56"/>
              <p:cNvSpPr/>
              <p:nvPr/>
            </p:nvSpPr>
            <p:spPr>
              <a:xfrm rot="13486645">
                <a:off x="5830864" y="3610563"/>
                <a:ext cx="1428819" cy="1428819"/>
              </a:xfrm>
              <a:prstGeom prst="corner">
                <a:avLst/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sz="3600"/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6564280" y="3728657"/>
                <a:ext cx="540648" cy="1099592"/>
              </a:xfrm>
              <a:prstGeom prst="rect">
                <a:avLst/>
              </a:prstGeom>
              <a:noFill/>
            </p:spPr>
            <p:txBody>
              <a:bodyPr wrap="square" lIns="91436" tIns="45718" rIns="91436" bIns="45718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5500" dirty="0" smtClean="0">
                    <a:solidFill>
                      <a:schemeClr val="bg1"/>
                    </a:solidFill>
                    <a:latin typeface="Eras Light ITC" panose="020B0402030504020804" pitchFamily="34" charset="0"/>
                  </a:rPr>
                  <a:t>D</a:t>
                </a:r>
                <a:endParaRPr lang="zh-CN" altLang="en-US" sz="5500" dirty="0">
                  <a:solidFill>
                    <a:schemeClr val="bg1"/>
                  </a:solidFill>
                  <a:latin typeface="Eras Light ITC" panose="020B0402030504020804" pitchFamily="34" charset="0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4630661" y="3640515"/>
              <a:ext cx="1428819" cy="1654865"/>
              <a:chOff x="4630661" y="3640515"/>
              <a:chExt cx="1428819" cy="1654865"/>
            </a:xfrm>
          </p:grpSpPr>
          <p:sp>
            <p:nvSpPr>
              <p:cNvPr id="58" name="L 形 57"/>
              <p:cNvSpPr/>
              <p:nvPr/>
            </p:nvSpPr>
            <p:spPr>
              <a:xfrm rot="18886645">
                <a:off x="4630661" y="3640515"/>
                <a:ext cx="1428819" cy="1428819"/>
              </a:xfrm>
              <a:prstGeom prst="corner">
                <a:avLst/>
              </a:prstGeom>
              <a:solidFill>
                <a:schemeClr val="accent5">
                  <a:lumMod val="50000"/>
                </a:schemeClr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91438" tIns="45719" rIns="91438" bIns="45719" rtlCol="0" anchor="ctr"/>
              <a:lstStyle/>
              <a:p>
                <a:pPr algn="ctr">
                  <a:lnSpc>
                    <a:spcPct val="130000"/>
                  </a:lnSpc>
                </a:pPr>
                <a:endParaRPr lang="zh-CN" altLang="en-US" sz="3600"/>
              </a:p>
            </p:txBody>
          </p:sp>
          <p:sp>
            <p:nvSpPr>
              <p:cNvPr id="62" name="文本框 61"/>
              <p:cNvSpPr txBox="1"/>
              <p:nvPr/>
            </p:nvSpPr>
            <p:spPr>
              <a:xfrm>
                <a:off x="5055740" y="4195788"/>
                <a:ext cx="540648" cy="1099592"/>
              </a:xfrm>
              <a:prstGeom prst="rect">
                <a:avLst/>
              </a:prstGeom>
              <a:noFill/>
            </p:spPr>
            <p:txBody>
              <a:bodyPr wrap="square" lIns="91436" tIns="45718" rIns="91436" bIns="45718" rtlCol="0">
                <a:spAutoFit/>
              </a:bodyPr>
              <a:lstStyle/>
              <a:p>
                <a:pPr>
                  <a:lnSpc>
                    <a:spcPct val="130000"/>
                  </a:lnSpc>
                </a:pPr>
                <a:r>
                  <a:rPr lang="en-US" altLang="zh-CN" sz="5500" dirty="0" smtClean="0">
                    <a:solidFill>
                      <a:schemeClr val="bg1"/>
                    </a:solidFill>
                    <a:latin typeface="Eras Light ITC" panose="020B0402030504020804" pitchFamily="34" charset="0"/>
                  </a:rPr>
                  <a:t>J</a:t>
                </a:r>
                <a:endParaRPr lang="zh-CN" altLang="en-US" sz="5500" dirty="0">
                  <a:solidFill>
                    <a:schemeClr val="bg1"/>
                  </a:solidFill>
                  <a:latin typeface="Eras Light ITC" panose="020B0402030504020804" pitchFamily="34" charset="0"/>
                </a:endParaRPr>
              </a:p>
            </p:txBody>
          </p:sp>
        </p:grpSp>
      </p:grpSp>
      <p:sp>
        <p:nvSpPr>
          <p:cNvPr id="63" name="圆角矩形 62"/>
          <p:cNvSpPr/>
          <p:nvPr/>
        </p:nvSpPr>
        <p:spPr>
          <a:xfrm rot="10800000" flipV="1">
            <a:off x="3395960" y="2863392"/>
            <a:ext cx="272237" cy="276076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3600" dirty="0"/>
          </a:p>
        </p:txBody>
      </p:sp>
      <p:sp>
        <p:nvSpPr>
          <p:cNvPr id="67" name="圆角矩形 66"/>
          <p:cNvSpPr/>
          <p:nvPr/>
        </p:nvSpPr>
        <p:spPr>
          <a:xfrm rot="10800000" flipV="1">
            <a:off x="8289986" y="2878019"/>
            <a:ext cx="272237" cy="276076"/>
          </a:xfrm>
          <a:prstGeom prst="roundRect">
            <a:avLst>
              <a:gd name="adj" fmla="val 5039"/>
            </a:avLst>
          </a:prstGeom>
          <a:solidFill>
            <a:srgbClr val="20386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3600" dirty="0"/>
          </a:p>
        </p:txBody>
      </p:sp>
      <p:sp>
        <p:nvSpPr>
          <p:cNvPr id="71" name="圆角矩形 70"/>
          <p:cNvSpPr/>
          <p:nvPr/>
        </p:nvSpPr>
        <p:spPr>
          <a:xfrm rot="10800000" flipV="1">
            <a:off x="3389691" y="4361434"/>
            <a:ext cx="272237" cy="276076"/>
          </a:xfrm>
          <a:prstGeom prst="roundRect">
            <a:avLst>
              <a:gd name="adj" fmla="val 5039"/>
            </a:avLst>
          </a:prstGeom>
          <a:solidFill>
            <a:srgbClr val="20386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3600" dirty="0"/>
          </a:p>
        </p:txBody>
      </p:sp>
      <p:sp>
        <p:nvSpPr>
          <p:cNvPr id="75" name="圆角矩形 74"/>
          <p:cNvSpPr/>
          <p:nvPr/>
        </p:nvSpPr>
        <p:spPr>
          <a:xfrm rot="10800000" flipV="1">
            <a:off x="8289983" y="4396196"/>
            <a:ext cx="272237" cy="276076"/>
          </a:xfrm>
          <a:prstGeom prst="roundRect">
            <a:avLst>
              <a:gd name="adj" fmla="val 5039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8" tIns="45719" rIns="91438" bIns="45719" rtlCol="0" anchor="ctr"/>
          <a:lstStyle/>
          <a:p>
            <a:pPr algn="ctr">
              <a:lnSpc>
                <a:spcPct val="130000"/>
              </a:lnSpc>
            </a:pPr>
            <a:endParaRPr lang="zh-CN" altLang="en-US" sz="3600" dirty="0"/>
          </a:p>
        </p:txBody>
      </p:sp>
      <p:grpSp>
        <p:nvGrpSpPr>
          <p:cNvPr id="6" name="组合 5"/>
          <p:cNvGrpSpPr/>
          <p:nvPr/>
        </p:nvGrpSpPr>
        <p:grpSpPr>
          <a:xfrm>
            <a:off x="689812" y="2623280"/>
            <a:ext cx="2442328" cy="523218"/>
            <a:chOff x="689812" y="2623280"/>
            <a:chExt cx="2442328" cy="523218"/>
          </a:xfrm>
        </p:grpSpPr>
        <p:sp>
          <p:nvSpPr>
            <p:cNvPr id="91" name="文本框 29"/>
            <p:cNvSpPr txBox="1">
              <a:spLocks noChangeArrowheads="1"/>
            </p:cNvSpPr>
            <p:nvPr/>
          </p:nvSpPr>
          <p:spPr bwMode="auto">
            <a:xfrm>
              <a:off x="689812" y="2623280"/>
              <a:ext cx="2442328" cy="523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8" tIns="45719" rIns="91438" bIns="45719">
              <a:spAutoFit/>
            </a:bodyPr>
            <a:lstStyle>
              <a:lvl1pPr marL="342900" indent="-3429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lvl="1" algn="r" eaLnBrk="1" hangingPunct="1"/>
              <a:r>
                <a:rPr lang="en-GB" altLang="zh-CN" sz="2800" dirty="0" smtClean="0">
                  <a:solidFill>
                    <a:schemeClr val="tx2"/>
                  </a:solidFill>
                  <a:latin typeface="+mj-lt"/>
                </a:rPr>
                <a:t>HTML/CSS</a:t>
              </a:r>
              <a:endParaRPr lang="zh-CN" altLang="en-US" sz="2800" dirty="0">
                <a:solidFill>
                  <a:schemeClr val="tx2"/>
                </a:soli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92" name="直接连接符 91"/>
            <p:cNvCxnSpPr/>
            <p:nvPr/>
          </p:nvCxnSpPr>
          <p:spPr>
            <a:xfrm>
              <a:off x="901700" y="3128353"/>
              <a:ext cx="2230438" cy="14287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689812" y="4108413"/>
            <a:ext cx="2469313" cy="528553"/>
            <a:chOff x="689812" y="4108413"/>
            <a:chExt cx="2469313" cy="528553"/>
          </a:xfrm>
        </p:grpSpPr>
        <p:sp>
          <p:nvSpPr>
            <p:cNvPr id="93" name="文本框 40"/>
            <p:cNvSpPr txBox="1">
              <a:spLocks noChangeArrowheads="1"/>
            </p:cNvSpPr>
            <p:nvPr/>
          </p:nvSpPr>
          <p:spPr bwMode="auto">
            <a:xfrm>
              <a:off x="689812" y="4108413"/>
              <a:ext cx="2469313" cy="523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8" tIns="45719" rIns="91438" bIns="45719">
              <a:spAutoFit/>
            </a:bodyPr>
            <a:lstStyle>
              <a:lvl1pPr marL="342900" indent="-3429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lvl="1" algn="r" eaLnBrk="1" hangingPunct="1"/>
              <a:r>
                <a:rPr lang="en-GB" altLang="zh-CN" sz="2800" dirty="0" smtClean="0">
                  <a:solidFill>
                    <a:schemeClr val="tx2"/>
                  </a:solidFill>
                  <a:latin typeface="+mj-lt"/>
                </a:rPr>
                <a:t>JavaScript </a:t>
              </a:r>
              <a:endParaRPr lang="zh-CN" altLang="en-US" sz="2800" dirty="0">
                <a:solidFill>
                  <a:schemeClr val="tx2"/>
                </a:soli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94" name="直接连接符 93"/>
            <p:cNvCxnSpPr/>
            <p:nvPr/>
          </p:nvCxnSpPr>
          <p:spPr>
            <a:xfrm>
              <a:off x="901700" y="4622678"/>
              <a:ext cx="2230438" cy="14288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组合 6"/>
          <p:cNvGrpSpPr/>
          <p:nvPr/>
        </p:nvGrpSpPr>
        <p:grpSpPr>
          <a:xfrm>
            <a:off x="8785225" y="2599256"/>
            <a:ext cx="2228850" cy="541432"/>
            <a:chOff x="8785225" y="2599256"/>
            <a:chExt cx="2228850" cy="541432"/>
          </a:xfrm>
        </p:grpSpPr>
        <p:sp>
          <p:nvSpPr>
            <p:cNvPr id="95" name="文本框 35"/>
            <p:cNvSpPr txBox="1">
              <a:spLocks noChangeArrowheads="1"/>
            </p:cNvSpPr>
            <p:nvPr/>
          </p:nvSpPr>
          <p:spPr bwMode="auto">
            <a:xfrm>
              <a:off x="8785225" y="2599256"/>
              <a:ext cx="2228850" cy="523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8" tIns="45719" rIns="91438" bIns="45719">
              <a:spAutoFit/>
            </a:bodyPr>
            <a:lstStyle>
              <a:lvl1pPr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GB" altLang="zh-CN" sz="2800" dirty="0" smtClean="0">
                  <a:solidFill>
                    <a:schemeClr val="tx2"/>
                  </a:solidFill>
                  <a:latin typeface="+mj-lt"/>
                </a:rPr>
                <a:t>Bootstrap</a:t>
              </a:r>
              <a:endParaRPr lang="zh-CN" altLang="en-US" sz="2800" dirty="0">
                <a:solidFill>
                  <a:schemeClr val="tx2"/>
                </a:soli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96" name="直接连接符 95"/>
            <p:cNvCxnSpPr/>
            <p:nvPr/>
          </p:nvCxnSpPr>
          <p:spPr>
            <a:xfrm>
              <a:off x="8785225" y="3124813"/>
              <a:ext cx="2228850" cy="15875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/>
          <p:cNvGrpSpPr/>
          <p:nvPr/>
        </p:nvGrpSpPr>
        <p:grpSpPr>
          <a:xfrm>
            <a:off x="8785224" y="4183363"/>
            <a:ext cx="2668881" cy="523803"/>
            <a:chOff x="8785224" y="4183363"/>
            <a:chExt cx="2668881" cy="523803"/>
          </a:xfrm>
        </p:grpSpPr>
        <p:sp>
          <p:nvSpPr>
            <p:cNvPr id="97" name="文本框 45"/>
            <p:cNvSpPr txBox="1">
              <a:spLocks noChangeArrowheads="1"/>
            </p:cNvSpPr>
            <p:nvPr/>
          </p:nvSpPr>
          <p:spPr bwMode="auto">
            <a:xfrm>
              <a:off x="8785224" y="4183363"/>
              <a:ext cx="2668881" cy="5232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38" tIns="45719" rIns="91438" bIns="45719">
              <a:spAutoFit/>
            </a:bodyPr>
            <a:lstStyle>
              <a:lvl1pPr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 eaLnBrk="0" hangingPunct="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eaLnBrk="1" hangingPunct="1"/>
              <a:r>
                <a:rPr lang="en-GB" altLang="zh-CN" sz="2800" dirty="0" smtClean="0">
                  <a:solidFill>
                    <a:schemeClr val="tx2"/>
                  </a:solidFill>
                  <a:latin typeface="+mj-lt"/>
                </a:rPr>
                <a:t>D3.js</a:t>
              </a:r>
              <a:endParaRPr lang="zh-CN" altLang="en-US" sz="2800" dirty="0">
                <a:solidFill>
                  <a:schemeClr val="tx2"/>
                </a:solidFill>
                <a:latin typeface="+mj-lt"/>
                <a:cs typeface="Segoe UI Semilight" panose="020B0402040204020203" pitchFamily="34" charset="0"/>
              </a:endParaRPr>
            </a:p>
          </p:txBody>
        </p:sp>
        <p:cxnSp>
          <p:nvCxnSpPr>
            <p:cNvPr id="98" name="直接连接符 97"/>
            <p:cNvCxnSpPr/>
            <p:nvPr/>
          </p:nvCxnSpPr>
          <p:spPr>
            <a:xfrm>
              <a:off x="8785225" y="4692878"/>
              <a:ext cx="2228850" cy="14288"/>
            </a:xfrm>
            <a:prstGeom prst="line">
              <a:avLst/>
            </a:prstGeom>
            <a:ln w="3175">
              <a:solidFill>
                <a:schemeClr val="tx1">
                  <a:lumMod val="50000"/>
                  <a:lumOff val="50000"/>
                  <a:alpha val="33000"/>
                </a:schemeClr>
              </a:solidFill>
              <a:headEnd type="diamond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矩形 63"/>
          <p:cNvSpPr/>
          <p:nvPr/>
        </p:nvSpPr>
        <p:spPr>
          <a:xfrm>
            <a:off x="1605096" y="252859"/>
            <a:ext cx="10586907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r>
              <a:rPr lang="en-US" altLang="zh-CN" spc="600" dirty="0"/>
              <a:t> </a:t>
            </a:r>
            <a:r>
              <a:rPr lang="en-US" altLang="zh-CN" spc="600" dirty="0" smtClean="0"/>
              <a:t>TECHNICAL DETAILS</a:t>
            </a:r>
            <a:endParaRPr lang="en-US" altLang="zh-CN" spc="600" dirty="0"/>
          </a:p>
        </p:txBody>
      </p:sp>
      <p:sp>
        <p:nvSpPr>
          <p:cNvPr id="65" name="文本框 64"/>
          <p:cNvSpPr txBox="1">
            <a:spLocks/>
          </p:cNvSpPr>
          <p:nvPr/>
        </p:nvSpPr>
        <p:spPr>
          <a:xfrm>
            <a:off x="471992" y="171837"/>
            <a:ext cx="1197757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1800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PART</a:t>
            </a:r>
          </a:p>
          <a:p>
            <a:pPr algn="ctr"/>
            <a:r>
              <a:rPr lang="en-US" altLang="zh-CN" sz="1800" b="1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THREE</a:t>
            </a:r>
            <a:endParaRPr lang="zh-CN" altLang="en-US" sz="1800" b="1" spc="600" dirty="0">
              <a:solidFill>
                <a:schemeClr val="tx2"/>
              </a:solidFill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66" name="组 49"/>
          <p:cNvGrpSpPr/>
          <p:nvPr/>
        </p:nvGrpSpPr>
        <p:grpSpPr>
          <a:xfrm>
            <a:off x="12039605" y="252857"/>
            <a:ext cx="152393" cy="484287"/>
            <a:chOff x="12039604" y="252856"/>
            <a:chExt cx="152393" cy="484287"/>
          </a:xfrm>
        </p:grpSpPr>
        <p:sp>
          <p:nvSpPr>
            <p:cNvPr id="68" name="圆角矩形 67"/>
            <p:cNvSpPr/>
            <p:nvPr/>
          </p:nvSpPr>
          <p:spPr>
            <a:xfrm rot="16200000" flipV="1">
              <a:off x="12072988" y="518121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9" name="圆角矩形 68"/>
            <p:cNvSpPr/>
            <p:nvPr/>
          </p:nvSpPr>
          <p:spPr>
            <a:xfrm rot="16200000" flipV="1">
              <a:off x="12072988" y="618134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0" name="圆角矩形 69"/>
            <p:cNvSpPr/>
            <p:nvPr/>
          </p:nvSpPr>
          <p:spPr>
            <a:xfrm rot="16200000" flipV="1">
              <a:off x="12072988" y="321750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圆角矩形 71"/>
            <p:cNvSpPr/>
            <p:nvPr/>
          </p:nvSpPr>
          <p:spPr>
            <a:xfrm rot="16200000" flipV="1">
              <a:off x="12072988" y="42176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圆角矩形 72"/>
            <p:cNvSpPr/>
            <p:nvPr/>
          </p:nvSpPr>
          <p:spPr>
            <a:xfrm rot="16200000" flipV="1">
              <a:off x="12072987" y="21947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4" name="圆角矩形 73"/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3</a:t>
            </a:r>
            <a:endParaRPr lang="zh-CN" altLang="en-US" sz="3600" dirty="0"/>
          </a:p>
        </p:txBody>
      </p:sp>
      <p:grpSp>
        <p:nvGrpSpPr>
          <p:cNvPr id="76" name="组合 99"/>
          <p:cNvGrpSpPr/>
          <p:nvPr/>
        </p:nvGrpSpPr>
        <p:grpSpPr>
          <a:xfrm>
            <a:off x="11454106" y="252858"/>
            <a:ext cx="491115" cy="484287"/>
            <a:chOff x="1528923" y="220268"/>
            <a:chExt cx="1284096" cy="1266241"/>
          </a:xfrm>
        </p:grpSpPr>
        <p:sp>
          <p:nvSpPr>
            <p:cNvPr id="77" name="圆角矩形 76"/>
            <p:cNvSpPr/>
            <p:nvPr/>
          </p:nvSpPr>
          <p:spPr>
            <a:xfrm rot="16200000" flipV="1">
              <a:off x="1537850" y="211341"/>
              <a:ext cx="1266241" cy="1284096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Freeform 96"/>
            <p:cNvSpPr>
              <a:spLocks/>
            </p:cNvSpPr>
            <p:nvPr/>
          </p:nvSpPr>
          <p:spPr bwMode="auto">
            <a:xfrm>
              <a:off x="1804148" y="499514"/>
              <a:ext cx="733647" cy="707752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AD1C2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754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3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3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3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7" grpId="0" animBg="1"/>
      <p:bldP spid="71" grpId="0" animBg="1"/>
      <p:bldP spid="7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B6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33" dirty="0">
              <a:ea typeface="方正正纤黑简体" panose="02000000000000000000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49580" y="3340813"/>
            <a:ext cx="4292842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en-US" altLang="zh-CN" sz="4800" dirty="0" smtClean="0">
                <a:solidFill>
                  <a:schemeClr val="bg1"/>
                </a:solidFill>
                <a:ea typeface="方正正纤黑简体" panose="02000000000000000000" pitchFamily="2" charset="-122"/>
              </a:rPr>
              <a:t>DATA FORMAT</a:t>
            </a:r>
            <a:endParaRPr lang="en-US" altLang="zh-CN" sz="4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5856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B6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33" dirty="0">
              <a:ea typeface="方正正纤黑简体" panose="02000000000000000000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087158" y="2581030"/>
            <a:ext cx="6017673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dirty="0">
                <a:solidFill>
                  <a:schemeClr val="bg1"/>
                </a:solidFill>
                <a:latin typeface="+mj-lt"/>
              </a:rPr>
              <a:t>OFF </a:t>
            </a:r>
            <a:r>
              <a:rPr lang="en-US" altLang="zh-CN" sz="4000" dirty="0" smtClean="0">
                <a:solidFill>
                  <a:schemeClr val="bg1"/>
                </a:solidFill>
                <a:latin typeface="+mj-lt"/>
              </a:rPr>
              <a:t>(Object </a:t>
            </a:r>
            <a:r>
              <a:rPr lang="en-US" altLang="zh-CN" sz="4000" dirty="0">
                <a:solidFill>
                  <a:schemeClr val="bg1"/>
                </a:solidFill>
                <a:latin typeface="+mj-lt"/>
              </a:rPr>
              <a:t>File Format)</a:t>
            </a:r>
          </a:p>
        </p:txBody>
      </p:sp>
      <p:sp>
        <p:nvSpPr>
          <p:cNvPr id="7" name="矩形 6"/>
          <p:cNvSpPr/>
          <p:nvPr/>
        </p:nvSpPr>
        <p:spPr>
          <a:xfrm>
            <a:off x="0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33" dirty="0">
              <a:ea typeface="方正正纤黑简体" panose="02000000000000000000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949580" y="3340813"/>
            <a:ext cx="4292842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zh-CN" sz="4800" dirty="0" smtClean="0">
                <a:solidFill>
                  <a:schemeClr val="bg1"/>
                </a:solidFill>
                <a:ea typeface="方正正纤黑简体" panose="02000000000000000000" pitchFamily="2" charset="-122"/>
              </a:rPr>
              <a:t>DATA FORMAT</a:t>
            </a:r>
            <a:endParaRPr lang="zh-CN" altLang="en-US" sz="4800" dirty="0">
              <a:solidFill>
                <a:schemeClr val="bg1"/>
              </a:solidFill>
              <a:latin typeface="+mj-lt"/>
              <a:ea typeface="方正正纤黑简体" panose="02000000000000000000" pitchFamily="2" charset="-122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281" y="3435859"/>
            <a:ext cx="1495425" cy="3335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0517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2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2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25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7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3" name="直接连接符 82"/>
          <p:cNvCxnSpPr/>
          <p:nvPr/>
        </p:nvCxnSpPr>
        <p:spPr>
          <a:xfrm flipH="1">
            <a:off x="6764338" y="1365250"/>
            <a:ext cx="0" cy="5492750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/>
          <p:nvPr/>
        </p:nvCxnSpPr>
        <p:spPr>
          <a:xfrm>
            <a:off x="6038850" y="0"/>
            <a:ext cx="0" cy="5643563"/>
          </a:xfrm>
          <a:prstGeom prst="line">
            <a:avLst/>
          </a:prstGeom>
          <a:ln w="3175">
            <a:solidFill>
              <a:schemeClr val="tx1">
                <a:lumMod val="50000"/>
                <a:lumOff val="50000"/>
                <a:alpha val="33000"/>
              </a:schemeClr>
            </a:solidFill>
            <a:headEnd type="diamond"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>
            <a:spLocks noChangeArrowheads="1"/>
          </p:cNvSpPr>
          <p:nvPr/>
        </p:nvSpPr>
        <p:spPr bwMode="auto">
          <a:xfrm rot="5400000">
            <a:off x="-2741613" y="2736850"/>
            <a:ext cx="6818313" cy="1344613"/>
          </a:xfrm>
          <a:prstGeom prst="rect">
            <a:avLst/>
          </a:prstGeom>
          <a:gradFill flip="none" rotWithShape="1">
            <a:gsLst>
              <a:gs pos="50000">
                <a:srgbClr val="4472C4">
                  <a:alpha val="90000"/>
                </a:srgbClr>
              </a:gs>
              <a:gs pos="100000">
                <a:srgbClr val="F7FAFD">
                  <a:alpha val="0"/>
                </a:srgbClr>
              </a:gs>
            </a:gsLst>
            <a:lin ang="0" scaled="1"/>
            <a:tileRect/>
          </a:gradFill>
          <a:ln>
            <a:noFill/>
          </a:ln>
          <a:effectLst>
            <a:outerShdw blurRad="393700" dist="76200" dir="5819980" sx="99001" sy="99001" algn="t" rotWithShape="0">
              <a:srgbClr val="808080">
                <a:alpha val="50000"/>
              </a:srgbClr>
            </a:outerShdw>
          </a:effectLst>
          <a:extLst/>
        </p:spPr>
        <p:txBody>
          <a:bodyPr lIns="91438" tIns="45719" rIns="91438" bIns="45719" anchor="ctr"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1268" name="组 14"/>
          <p:cNvGrpSpPr>
            <a:grpSpLocks/>
          </p:cNvGrpSpPr>
          <p:nvPr/>
        </p:nvGrpSpPr>
        <p:grpSpPr bwMode="auto">
          <a:xfrm>
            <a:off x="-22225" y="6654800"/>
            <a:ext cx="1271588" cy="203200"/>
            <a:chOff x="-22302" y="6654791"/>
            <a:chExt cx="1271471" cy="203210"/>
          </a:xfrm>
        </p:grpSpPr>
        <p:sp>
          <p:nvSpPr>
            <p:cNvPr id="9" name="圆角矩形 8"/>
            <p:cNvSpPr>
              <a:spLocks noChangeArrowheads="1"/>
            </p:cNvSpPr>
            <p:nvPr/>
          </p:nvSpPr>
          <p:spPr bwMode="auto">
            <a:xfrm flipV="1">
              <a:off x="240276" y="6654791"/>
              <a:ext cx="224807" cy="203210"/>
            </a:xfrm>
            <a:prstGeom prst="roundRect">
              <a:avLst>
                <a:gd name="adj" fmla="val 5037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0" name="圆角矩形 9"/>
            <p:cNvSpPr>
              <a:spLocks noChangeArrowheads="1"/>
            </p:cNvSpPr>
            <p:nvPr/>
          </p:nvSpPr>
          <p:spPr bwMode="auto">
            <a:xfrm flipV="1">
              <a:off x="-22302" y="6654791"/>
              <a:ext cx="224807" cy="203210"/>
            </a:xfrm>
            <a:prstGeom prst="roundRect">
              <a:avLst>
                <a:gd name="adj" fmla="val 5037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" name="圆角矩形 10"/>
            <p:cNvSpPr>
              <a:spLocks noChangeArrowheads="1"/>
            </p:cNvSpPr>
            <p:nvPr/>
          </p:nvSpPr>
          <p:spPr bwMode="auto">
            <a:xfrm flipV="1">
              <a:off x="755838" y="6654791"/>
              <a:ext cx="224807" cy="203210"/>
            </a:xfrm>
            <a:prstGeom prst="roundRect">
              <a:avLst>
                <a:gd name="adj" fmla="val 5037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2" name="圆角矩形 11"/>
            <p:cNvSpPr>
              <a:spLocks noChangeArrowheads="1"/>
            </p:cNvSpPr>
            <p:nvPr/>
          </p:nvSpPr>
          <p:spPr bwMode="auto">
            <a:xfrm flipV="1">
              <a:off x="493260" y="6654791"/>
              <a:ext cx="224807" cy="203210"/>
            </a:xfrm>
            <a:prstGeom prst="roundRect">
              <a:avLst>
                <a:gd name="adj" fmla="val 5037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8" name="圆角矩形 7"/>
            <p:cNvSpPr>
              <a:spLocks noChangeArrowheads="1"/>
            </p:cNvSpPr>
            <p:nvPr/>
          </p:nvSpPr>
          <p:spPr bwMode="auto">
            <a:xfrm flipV="1">
              <a:off x="1024362" y="6654791"/>
              <a:ext cx="224807" cy="203210"/>
            </a:xfrm>
            <a:prstGeom prst="roundRect">
              <a:avLst>
                <a:gd name="adj" fmla="val 5037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srgbClr val="808080">
                  <a:alpha val="39999"/>
                </a:srgbClr>
              </a:outerShdw>
            </a:effectLst>
            <a:extLst>
              <a:ext uri="{91240B29-F687-4f45-9708-019B960494DF}">
                <a14:hiddenLine xmlns=""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>
              <a:lvl1pPr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5pPr>
              <a:lvl6pPr marL="25146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6pPr>
              <a:lvl7pPr marL="29718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7pPr>
              <a:lvl8pPr marL="34290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8pPr>
              <a:lvl9pPr marL="3886200" indent="-228600" defTabSz="912813" fontAlgn="base">
                <a:spcBef>
                  <a:spcPct val="0"/>
                </a:spcBef>
                <a:spcAft>
                  <a:spcPct val="0"/>
                </a:spcAft>
                <a:defRPr sz="1900">
                  <a:solidFill>
                    <a:schemeClr val="tx1"/>
                  </a:solidFill>
                  <a:latin typeface="Century Gothic" panose="020B0502020202020204" pitchFamily="34" charset="0"/>
                  <a:ea typeface="微软雅黑" panose="020B0503020204020204" pitchFamily="34" charset="-122"/>
                </a:defRPr>
              </a:lvl9pPr>
            </a:lstStyle>
            <a:p>
              <a:pPr algn="ctr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201613" y="230188"/>
            <a:ext cx="923925" cy="4894262"/>
          </a:xfrm>
          <a:prstGeom prst="rect">
            <a:avLst/>
          </a:prstGeom>
          <a:noFill/>
        </p:spPr>
        <p:txBody>
          <a:bodyPr vert="eaVert" lIns="91436" tIns="45718" rIns="91436" bIns="45718">
            <a:spAutoFit/>
          </a:bodyPr>
          <a:lstStyle/>
          <a:p>
            <a:pPr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4800" dirty="0">
                <a:solidFill>
                  <a:schemeClr val="bg1"/>
                </a:solidFill>
                <a:latin typeface="+mj-lt"/>
                <a:ea typeface="+mn-ea"/>
                <a:cs typeface="Calibri"/>
              </a:rPr>
              <a:t>ORIENTATION</a:t>
            </a:r>
            <a:endParaRPr lang="zh-CN" altLang="en-US" sz="4800" dirty="0">
              <a:solidFill>
                <a:schemeClr val="bg1"/>
              </a:solidFill>
              <a:latin typeface="+mj-lt"/>
              <a:ea typeface="+mn-ea"/>
              <a:cs typeface="Calibri"/>
            </a:endParaRPr>
          </a:p>
        </p:txBody>
      </p:sp>
      <p:sp>
        <p:nvSpPr>
          <p:cNvPr id="73" name="圆角矩形 72"/>
          <p:cNvSpPr>
            <a:spLocks noChangeArrowheads="1"/>
          </p:cNvSpPr>
          <p:nvPr/>
        </p:nvSpPr>
        <p:spPr bwMode="auto">
          <a:xfrm rot="10800000" flipV="1">
            <a:off x="5795963" y="1706563"/>
            <a:ext cx="484187" cy="490537"/>
          </a:xfrm>
          <a:prstGeom prst="roundRect">
            <a:avLst>
              <a:gd name="adj" fmla="val 5037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6" tIns="45718" rIns="91436" bIns="45718" anchor="ctr"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en-US" altLang="zh-CN" sz="3600">
                <a:solidFill>
                  <a:srgbClr val="FFFFFF"/>
                </a:solidFill>
              </a:rPr>
              <a:t>1</a:t>
            </a:r>
            <a:endParaRPr lang="zh-CN" altLang="en-US" sz="3600">
              <a:solidFill>
                <a:srgbClr val="FFFFFF"/>
              </a:solidFill>
            </a:endParaRPr>
          </a:p>
        </p:txBody>
      </p:sp>
      <p:sp>
        <p:nvSpPr>
          <p:cNvPr id="74" name="圆角矩形 73"/>
          <p:cNvSpPr>
            <a:spLocks noChangeArrowheads="1"/>
          </p:cNvSpPr>
          <p:nvPr/>
        </p:nvSpPr>
        <p:spPr bwMode="auto">
          <a:xfrm rot="10800000" flipV="1">
            <a:off x="6521450" y="2312988"/>
            <a:ext cx="484188" cy="492125"/>
          </a:xfrm>
          <a:prstGeom prst="roundRect">
            <a:avLst>
              <a:gd name="adj" fmla="val 5037"/>
            </a:avLst>
          </a:prstGeom>
          <a:solidFill>
            <a:srgbClr val="2F5597"/>
          </a:solidFill>
          <a:ln>
            <a:noFill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6" tIns="45718" rIns="91436" bIns="45718" anchor="ctr"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en-US" altLang="zh-CN" sz="3600">
                <a:solidFill>
                  <a:srgbClr val="FFFFFF"/>
                </a:solidFill>
              </a:rPr>
              <a:t>4</a:t>
            </a:r>
            <a:endParaRPr lang="zh-CN" altLang="en-US" sz="3600">
              <a:solidFill>
                <a:srgbClr val="FFFFFF"/>
              </a:solidFill>
            </a:endParaRPr>
          </a:p>
        </p:txBody>
      </p:sp>
      <p:sp>
        <p:nvSpPr>
          <p:cNvPr id="75" name="圆角矩形 74"/>
          <p:cNvSpPr>
            <a:spLocks noChangeArrowheads="1"/>
          </p:cNvSpPr>
          <p:nvPr/>
        </p:nvSpPr>
        <p:spPr bwMode="auto">
          <a:xfrm rot="10800000" flipV="1">
            <a:off x="5797550" y="2976563"/>
            <a:ext cx="484188" cy="492125"/>
          </a:xfrm>
          <a:prstGeom prst="roundRect">
            <a:avLst>
              <a:gd name="adj" fmla="val 5037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6" tIns="45718" rIns="91436" bIns="45718" anchor="ctr"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en-US" altLang="zh-CN" sz="3600">
                <a:solidFill>
                  <a:srgbClr val="FFFFFF"/>
                </a:solidFill>
              </a:rPr>
              <a:t>2</a:t>
            </a:r>
            <a:endParaRPr lang="zh-CN" altLang="en-US" sz="3600">
              <a:solidFill>
                <a:srgbClr val="FFFFFF"/>
              </a:solidFill>
            </a:endParaRPr>
          </a:p>
        </p:txBody>
      </p:sp>
      <p:sp>
        <p:nvSpPr>
          <p:cNvPr id="76" name="圆角矩形 75"/>
          <p:cNvSpPr>
            <a:spLocks noChangeArrowheads="1"/>
          </p:cNvSpPr>
          <p:nvPr/>
        </p:nvSpPr>
        <p:spPr bwMode="auto">
          <a:xfrm rot="10800000" flipV="1">
            <a:off x="6521450" y="3582988"/>
            <a:ext cx="484188" cy="492125"/>
          </a:xfrm>
          <a:prstGeom prst="roundRect">
            <a:avLst>
              <a:gd name="adj" fmla="val 5037"/>
            </a:avLst>
          </a:prstGeom>
          <a:solidFill>
            <a:srgbClr val="2F5597"/>
          </a:solidFill>
          <a:ln>
            <a:noFill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6" tIns="45718" rIns="91436" bIns="45718" anchor="ctr"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en-US" altLang="zh-CN" sz="3600">
                <a:solidFill>
                  <a:srgbClr val="FFFFFF"/>
                </a:solidFill>
              </a:rPr>
              <a:t>5</a:t>
            </a:r>
            <a:endParaRPr lang="zh-CN" altLang="en-US" sz="3600">
              <a:solidFill>
                <a:srgbClr val="FFFFFF"/>
              </a:solidFill>
            </a:endParaRPr>
          </a:p>
        </p:txBody>
      </p:sp>
      <p:sp>
        <p:nvSpPr>
          <p:cNvPr id="77" name="圆角矩形 76"/>
          <p:cNvSpPr>
            <a:spLocks noChangeArrowheads="1"/>
          </p:cNvSpPr>
          <p:nvPr/>
        </p:nvSpPr>
        <p:spPr bwMode="auto">
          <a:xfrm rot="10800000" flipV="1">
            <a:off x="5797550" y="4246563"/>
            <a:ext cx="484188" cy="492125"/>
          </a:xfrm>
          <a:prstGeom prst="roundRect">
            <a:avLst>
              <a:gd name="adj" fmla="val 5037"/>
            </a:avLst>
          </a:prstGeom>
          <a:solidFill>
            <a:srgbClr val="4472C4"/>
          </a:solidFill>
          <a:ln>
            <a:noFill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6" tIns="45718" rIns="91436" bIns="45718" anchor="ctr"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en-US" altLang="zh-CN" sz="3600">
                <a:solidFill>
                  <a:srgbClr val="FFFFFF"/>
                </a:solidFill>
              </a:rPr>
              <a:t>3</a:t>
            </a:r>
            <a:endParaRPr lang="zh-CN" altLang="en-US" sz="3600">
              <a:solidFill>
                <a:srgbClr val="FFFFFF"/>
              </a:solidFill>
            </a:endParaRPr>
          </a:p>
        </p:txBody>
      </p:sp>
      <p:sp>
        <p:nvSpPr>
          <p:cNvPr id="78" name="圆角矩形 77"/>
          <p:cNvSpPr>
            <a:spLocks noChangeArrowheads="1"/>
          </p:cNvSpPr>
          <p:nvPr/>
        </p:nvSpPr>
        <p:spPr bwMode="auto">
          <a:xfrm rot="10800000" flipV="1">
            <a:off x="6521450" y="4852988"/>
            <a:ext cx="484188" cy="492125"/>
          </a:xfrm>
          <a:prstGeom prst="roundRect">
            <a:avLst>
              <a:gd name="adj" fmla="val 5037"/>
            </a:avLst>
          </a:prstGeom>
          <a:solidFill>
            <a:srgbClr val="2F5597"/>
          </a:solidFill>
          <a:ln>
            <a:noFill/>
          </a:ln>
          <a:effectLst>
            <a:outerShdw blurRad="50800" dist="38100" dir="5400000" algn="t" rotWithShape="0">
              <a:srgbClr val="80808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36" tIns="45718" rIns="91436" bIns="45718" anchor="ctr"/>
          <a:lstStyle>
            <a:lvl1pPr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5pPr>
            <a:lvl6pPr marL="25146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6pPr>
            <a:lvl7pPr marL="29718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7pPr>
            <a:lvl8pPr marL="34290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8pPr>
            <a:lvl9pPr marL="3886200" indent="-228600" defTabSz="912813" fontAlgn="base">
              <a:spcBef>
                <a:spcPct val="0"/>
              </a:spcBef>
              <a:spcAft>
                <a:spcPct val="0"/>
              </a:spcAft>
              <a:defRPr sz="1900">
                <a:solidFill>
                  <a:schemeClr val="tx1"/>
                </a:solidFill>
                <a:latin typeface="Century Gothic" panose="020B0502020202020204" pitchFamily="34" charset="0"/>
                <a:ea typeface="微软雅黑" panose="020B0503020204020204" pitchFamily="34" charset="-122"/>
              </a:defRPr>
            </a:lvl9pPr>
          </a:lstStyle>
          <a:p>
            <a:pPr algn="ctr"/>
            <a:r>
              <a:rPr lang="en-US" altLang="zh-CN" sz="3600">
                <a:solidFill>
                  <a:srgbClr val="FFFFFF"/>
                </a:solidFill>
              </a:rPr>
              <a:t>6</a:t>
            </a:r>
            <a:endParaRPr lang="zh-CN" altLang="en-US" sz="3600">
              <a:solidFill>
                <a:srgbClr val="FFFFFF"/>
              </a:solidFill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3340378" y="1701132"/>
            <a:ext cx="2401611" cy="461661"/>
          </a:xfrm>
          <a:prstGeom prst="rect">
            <a:avLst/>
          </a:prstGeom>
          <a:noFill/>
        </p:spPr>
        <p:txBody>
          <a:bodyPr wrap="none" lIns="91436" tIns="45718" rIns="91436" bIns="45718">
            <a:spAutoFit/>
          </a:bodyPr>
          <a:lstStyle>
            <a:defPPr>
              <a:defRPr lang="zh-CN"/>
            </a:defPPr>
            <a:lvl1pPr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cap="all" dirty="0" smtClean="0">
                <a:latin typeface="+mn-lt"/>
                <a:ea typeface="+mn-ea"/>
              </a:rPr>
              <a:t>Background</a:t>
            </a:r>
            <a:endParaRPr lang="en-US" sz="2400" cap="all" dirty="0">
              <a:latin typeface="+mn-lt"/>
              <a:ea typeface="+mn-ea"/>
            </a:endParaRPr>
          </a:p>
        </p:txBody>
      </p:sp>
      <p:sp>
        <p:nvSpPr>
          <p:cNvPr id="88" name="文本框 87"/>
          <p:cNvSpPr txBox="1"/>
          <p:nvPr/>
        </p:nvSpPr>
        <p:spPr>
          <a:xfrm>
            <a:off x="2424883" y="2984500"/>
            <a:ext cx="3336162" cy="461661"/>
          </a:xfrm>
          <a:prstGeom prst="rect">
            <a:avLst/>
          </a:prstGeom>
          <a:noFill/>
        </p:spPr>
        <p:txBody>
          <a:bodyPr wrap="none" lIns="91436" tIns="45718" rIns="91436" bIns="45718">
            <a:spAutoFit/>
          </a:bodyPr>
          <a:lstStyle>
            <a:defPPr>
              <a:defRPr lang="zh-CN"/>
            </a:defPPr>
            <a:lvl1pPr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cap="all" dirty="0" smtClean="0">
                <a:latin typeface="+mn-lt"/>
                <a:ea typeface="+mn-ea"/>
              </a:rPr>
              <a:t>Theoretical details</a:t>
            </a:r>
            <a:endParaRPr lang="zh-CN" altLang="en-US" sz="2400" cap="all" dirty="0">
              <a:latin typeface="+mn-lt"/>
              <a:ea typeface="+mn-ea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2687089" y="4235450"/>
            <a:ext cx="3062049" cy="461661"/>
          </a:xfrm>
          <a:prstGeom prst="rect">
            <a:avLst/>
          </a:prstGeom>
          <a:noFill/>
        </p:spPr>
        <p:txBody>
          <a:bodyPr wrap="none" lIns="91436" tIns="45718" rIns="91436" bIns="45718">
            <a:spAutoFit/>
          </a:bodyPr>
          <a:lstStyle>
            <a:defPPr>
              <a:defRPr lang="zh-CN"/>
            </a:defPPr>
            <a:lvl1pPr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cap="all" dirty="0" smtClean="0">
                <a:latin typeface="+mn-lt"/>
                <a:ea typeface="+mn-ea"/>
              </a:rPr>
              <a:t>Technical details</a:t>
            </a:r>
            <a:endParaRPr lang="en-US" sz="2400" cap="all" dirty="0">
              <a:latin typeface="+mn-lt"/>
              <a:ea typeface="+mn-ea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7061200" y="2324100"/>
            <a:ext cx="2752669" cy="461661"/>
          </a:xfrm>
          <a:prstGeom prst="rect">
            <a:avLst/>
          </a:prstGeom>
          <a:noFill/>
        </p:spPr>
        <p:txBody>
          <a:bodyPr wrap="none" lIns="91436" tIns="45718" rIns="91436" bIns="45718">
            <a:spAutoFit/>
          </a:bodyPr>
          <a:lstStyle>
            <a:defPPr>
              <a:defRPr lang="zh-CN"/>
            </a:defPPr>
            <a:lvl1pPr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cap="all" dirty="0" smtClean="0">
                <a:latin typeface="+mn-lt"/>
                <a:ea typeface="+mn-ea"/>
              </a:rPr>
              <a:t>demonstration</a:t>
            </a:r>
            <a:endParaRPr lang="en-US" sz="2400" cap="all" dirty="0">
              <a:latin typeface="+mn-lt"/>
              <a:ea typeface="+mn-ea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7061200" y="3587750"/>
            <a:ext cx="2137115" cy="461661"/>
          </a:xfrm>
          <a:prstGeom prst="rect">
            <a:avLst/>
          </a:prstGeom>
          <a:noFill/>
        </p:spPr>
        <p:txBody>
          <a:bodyPr wrap="none" lIns="91436" tIns="45718" rIns="91436" bIns="45718">
            <a:spAutoFit/>
          </a:bodyPr>
          <a:lstStyle>
            <a:defPPr>
              <a:defRPr lang="zh-CN"/>
            </a:defPPr>
            <a:lvl1pPr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cap="all" dirty="0" smtClean="0">
                <a:latin typeface="+mn-lt"/>
                <a:ea typeface="+mn-ea"/>
              </a:rPr>
              <a:t>CHALLENGES</a:t>
            </a:r>
            <a:endParaRPr lang="en-US" sz="2400" cap="all" dirty="0">
              <a:latin typeface="+mn-lt"/>
              <a:ea typeface="+mn-ea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7061200" y="4889500"/>
            <a:ext cx="2087423" cy="461661"/>
          </a:xfrm>
          <a:prstGeom prst="rect">
            <a:avLst/>
          </a:prstGeom>
          <a:noFill/>
        </p:spPr>
        <p:txBody>
          <a:bodyPr wrap="none" lIns="91436" tIns="45718" rIns="91436" bIns="45718">
            <a:spAutoFit/>
          </a:bodyPr>
          <a:lstStyle>
            <a:defPPr>
              <a:defRPr lang="zh-CN"/>
            </a:defPPr>
            <a:lvl1pPr>
              <a:defRPr sz="360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cs typeface="Calibri"/>
              </a:defRPr>
            </a:lvl1pPr>
          </a:lstStyle>
          <a:p>
            <a:pPr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400" cap="all" dirty="0" smtClean="0">
                <a:latin typeface="+mn-lt"/>
                <a:ea typeface="+mn-ea"/>
              </a:rPr>
              <a:t>FUTURE PLAN</a:t>
            </a:r>
            <a:endParaRPr lang="zh-CN" altLang="en-US" sz="2400" cap="all" dirty="0">
              <a:latin typeface="+mn-lt"/>
              <a:ea typeface="+mn-ea"/>
            </a:endParaRPr>
          </a:p>
        </p:txBody>
      </p:sp>
      <p:grpSp>
        <p:nvGrpSpPr>
          <p:cNvPr id="11282" name="组 2"/>
          <p:cNvGrpSpPr>
            <a:grpSpLocks/>
          </p:cNvGrpSpPr>
          <p:nvPr/>
        </p:nvGrpSpPr>
        <p:grpSpPr bwMode="auto">
          <a:xfrm>
            <a:off x="11453813" y="252413"/>
            <a:ext cx="738187" cy="484187"/>
            <a:chOff x="11454105" y="252856"/>
            <a:chExt cx="737892" cy="484288"/>
          </a:xfrm>
        </p:grpSpPr>
        <p:grpSp>
          <p:nvGrpSpPr>
            <p:cNvPr id="11283" name="组 1"/>
            <p:cNvGrpSpPr>
              <a:grpSpLocks/>
            </p:cNvGrpSpPr>
            <p:nvPr/>
          </p:nvGrpSpPr>
          <p:grpSpPr bwMode="auto">
            <a:xfrm>
              <a:off x="12039604" y="252856"/>
              <a:ext cx="152393" cy="484287"/>
              <a:chOff x="12039604" y="252856"/>
              <a:chExt cx="152393" cy="484287"/>
            </a:xfrm>
          </p:grpSpPr>
          <p:sp>
            <p:nvSpPr>
              <p:cNvPr id="96" name="圆角矩形 95"/>
              <p:cNvSpPr>
                <a:spLocks noChangeArrowheads="1"/>
              </p:cNvSpPr>
              <p:nvPr/>
            </p:nvSpPr>
            <p:spPr bwMode="auto">
              <a:xfrm rot="16200000" flipV="1">
                <a:off x="12072988" y="518121"/>
                <a:ext cx="85626" cy="152392"/>
              </a:xfrm>
              <a:prstGeom prst="roundRect">
                <a:avLst>
                  <a:gd name="adj" fmla="val 5037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srgbClr val="808080">
                    <a:alpha val="39999"/>
                  </a:srgbClr>
                </a:outerShdw>
              </a:effectLst>
              <a:extLs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97" name="圆角矩形 96"/>
              <p:cNvSpPr>
                <a:spLocks noChangeArrowheads="1"/>
              </p:cNvSpPr>
              <p:nvPr/>
            </p:nvSpPr>
            <p:spPr bwMode="auto">
              <a:xfrm rot="16200000" flipV="1">
                <a:off x="12072988" y="618134"/>
                <a:ext cx="85626" cy="152392"/>
              </a:xfrm>
              <a:prstGeom prst="roundRect">
                <a:avLst>
                  <a:gd name="adj" fmla="val 5037"/>
                </a:avLst>
              </a:prstGeom>
              <a:solidFill>
                <a:srgbClr val="2F5597"/>
              </a:solidFill>
              <a:ln>
                <a:noFill/>
              </a:ln>
              <a:effectLst>
                <a:outerShdw blurRad="50800" dist="38100" dir="5400000" algn="t" rotWithShape="0">
                  <a:srgbClr val="808080">
                    <a:alpha val="39999"/>
                  </a:srgbClr>
                </a:outerShdw>
              </a:effectLst>
              <a:extLs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98" name="圆角矩形 97"/>
              <p:cNvSpPr>
                <a:spLocks noChangeArrowheads="1"/>
              </p:cNvSpPr>
              <p:nvPr/>
            </p:nvSpPr>
            <p:spPr bwMode="auto">
              <a:xfrm rot="16200000" flipV="1">
                <a:off x="12072988" y="321750"/>
                <a:ext cx="85626" cy="152392"/>
              </a:xfrm>
              <a:prstGeom prst="roundRect">
                <a:avLst>
                  <a:gd name="adj" fmla="val 5037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srgbClr val="808080">
                    <a:alpha val="39999"/>
                  </a:srgbClr>
                </a:outerShdw>
              </a:effectLst>
              <a:extLs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99" name="圆角矩形 98"/>
              <p:cNvSpPr>
                <a:spLocks noChangeArrowheads="1"/>
              </p:cNvSpPr>
              <p:nvPr/>
            </p:nvSpPr>
            <p:spPr bwMode="auto">
              <a:xfrm rot="16200000" flipV="1">
                <a:off x="12072988" y="421763"/>
                <a:ext cx="85626" cy="152392"/>
              </a:xfrm>
              <a:prstGeom prst="roundRect">
                <a:avLst>
                  <a:gd name="adj" fmla="val 5037"/>
                </a:avLst>
              </a:prstGeom>
              <a:solidFill>
                <a:srgbClr val="2F5597"/>
              </a:solidFill>
              <a:ln>
                <a:noFill/>
              </a:ln>
              <a:effectLst>
                <a:outerShdw blurRad="50800" dist="38100" dir="5400000" algn="t" rotWithShape="0">
                  <a:srgbClr val="808080">
                    <a:alpha val="39999"/>
                  </a:srgbClr>
                </a:outerShdw>
              </a:effectLst>
              <a:extLs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95" name="圆角矩形 94"/>
              <p:cNvSpPr>
                <a:spLocks noChangeArrowheads="1"/>
              </p:cNvSpPr>
              <p:nvPr/>
            </p:nvSpPr>
            <p:spPr bwMode="auto">
              <a:xfrm rot="16200000" flipV="1">
                <a:off x="12072987" y="219473"/>
                <a:ext cx="85626" cy="152392"/>
              </a:xfrm>
              <a:prstGeom prst="roundRect">
                <a:avLst>
                  <a:gd name="adj" fmla="val 5037"/>
                </a:avLst>
              </a:prstGeom>
              <a:solidFill>
                <a:srgbClr val="2F5597"/>
              </a:solidFill>
              <a:ln>
                <a:noFill/>
              </a:ln>
              <a:effectLst>
                <a:outerShdw blurRad="50800" dist="38100" dir="5400000" algn="t" rotWithShape="0">
                  <a:srgbClr val="808080">
                    <a:alpha val="39999"/>
                  </a:srgbClr>
                </a:outerShdw>
              </a:effectLst>
              <a:extLs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11284" name="组合 99"/>
            <p:cNvGrpSpPr>
              <a:grpSpLocks/>
            </p:cNvGrpSpPr>
            <p:nvPr/>
          </p:nvGrpSpPr>
          <p:grpSpPr bwMode="auto">
            <a:xfrm>
              <a:off x="11454105" y="252857"/>
              <a:ext cx="491115" cy="484287"/>
              <a:chOff x="1528923" y="220268"/>
              <a:chExt cx="1284096" cy="1266241"/>
            </a:xfrm>
          </p:grpSpPr>
          <p:sp>
            <p:nvSpPr>
              <p:cNvPr id="101" name="圆角矩形 100"/>
              <p:cNvSpPr>
                <a:spLocks noChangeArrowheads="1"/>
              </p:cNvSpPr>
              <p:nvPr/>
            </p:nvSpPr>
            <p:spPr bwMode="auto">
              <a:xfrm rot="16200000" flipV="1">
                <a:off x="1537850" y="211341"/>
                <a:ext cx="1266241" cy="1284096"/>
              </a:xfrm>
              <a:prstGeom prst="roundRect">
                <a:avLst>
                  <a:gd name="adj" fmla="val 5037"/>
                </a:avLst>
              </a:prstGeom>
              <a:solidFill>
                <a:srgbClr val="4472C4"/>
              </a:solidFill>
              <a:ln>
                <a:noFill/>
              </a:ln>
              <a:effectLst>
                <a:outerShdw blurRad="50800" dist="38100" dir="5400000" algn="t" rotWithShape="0">
                  <a:srgbClr val="808080">
                    <a:alpha val="39999"/>
                  </a:srgbClr>
                </a:outerShdw>
              </a:effectLst>
              <a:extLst>
                <a:ext uri="{91240B29-F687-4f45-9708-019B960494DF}">
                  <a14:hiddenLine xmlns="" xmlns:a14="http://schemas.microsoft.com/office/drawing/2010/main" w="12700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>
                <a:lvl1pPr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1pPr>
                <a:lvl2pPr marL="742950" indent="-28575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2pPr>
                <a:lvl3pPr marL="11430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3pPr>
                <a:lvl4pPr marL="16002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4pPr>
                <a:lvl5pPr marL="2057400" indent="-228600"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5pPr>
                <a:lvl6pPr marL="25146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6pPr>
                <a:lvl7pPr marL="29718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7pPr>
                <a:lvl8pPr marL="34290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8pPr>
                <a:lvl9pPr marL="3886200" indent="-228600" defTabSz="912813" fontAlgn="base">
                  <a:spcBef>
                    <a:spcPct val="0"/>
                  </a:spcBef>
                  <a:spcAft>
                    <a:spcPct val="0"/>
                  </a:spcAft>
                  <a:defRPr sz="1900">
                    <a:solidFill>
                      <a:schemeClr val="tx1"/>
                    </a:solidFill>
                    <a:latin typeface="Century Gothic" panose="020B0502020202020204" pitchFamily="34" charset="0"/>
                    <a:ea typeface="微软雅黑" panose="020B0503020204020204" pitchFamily="34" charset="-122"/>
                  </a:defRPr>
                </a:lvl9pPr>
              </a:lstStyle>
              <a:p>
                <a:pPr algn="ctr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1286" name="Freeform 96"/>
              <p:cNvSpPr>
                <a:spLocks/>
              </p:cNvSpPr>
              <p:nvPr/>
            </p:nvSpPr>
            <p:spPr bwMode="auto">
              <a:xfrm>
                <a:off x="1804148" y="499514"/>
                <a:ext cx="733647" cy="707752"/>
              </a:xfrm>
              <a:custGeom>
                <a:avLst/>
                <a:gdLst>
                  <a:gd name="T0" fmla="*/ 624959 w 216"/>
                  <a:gd name="T1" fmla="*/ 0 h 208"/>
                  <a:gd name="T2" fmla="*/ 516270 w 216"/>
                  <a:gd name="T3" fmla="*/ 108885 h 208"/>
                  <a:gd name="T4" fmla="*/ 523063 w 216"/>
                  <a:gd name="T5" fmla="*/ 139509 h 208"/>
                  <a:gd name="T6" fmla="*/ 203791 w 216"/>
                  <a:gd name="T7" fmla="*/ 272212 h 208"/>
                  <a:gd name="T8" fmla="*/ 108688 w 216"/>
                  <a:gd name="T9" fmla="*/ 217770 h 208"/>
                  <a:gd name="T10" fmla="*/ 0 w 216"/>
                  <a:gd name="T11" fmla="*/ 326655 h 208"/>
                  <a:gd name="T12" fmla="*/ 108688 w 216"/>
                  <a:gd name="T13" fmla="*/ 435540 h 208"/>
                  <a:gd name="T14" fmla="*/ 190205 w 216"/>
                  <a:gd name="T15" fmla="*/ 401513 h 208"/>
                  <a:gd name="T16" fmla="*/ 393996 w 216"/>
                  <a:gd name="T17" fmla="*/ 547827 h 208"/>
                  <a:gd name="T18" fmla="*/ 380410 w 216"/>
                  <a:gd name="T19" fmla="*/ 598867 h 208"/>
                  <a:gd name="T20" fmla="*/ 489098 w 216"/>
                  <a:gd name="T21" fmla="*/ 707752 h 208"/>
                  <a:gd name="T22" fmla="*/ 597786 w 216"/>
                  <a:gd name="T23" fmla="*/ 598867 h 208"/>
                  <a:gd name="T24" fmla="*/ 489098 w 216"/>
                  <a:gd name="T25" fmla="*/ 489982 h 208"/>
                  <a:gd name="T26" fmla="*/ 410978 w 216"/>
                  <a:gd name="T27" fmla="*/ 524009 h 208"/>
                  <a:gd name="T28" fmla="*/ 207187 w 216"/>
                  <a:gd name="T29" fmla="*/ 377695 h 208"/>
                  <a:gd name="T30" fmla="*/ 217377 w 216"/>
                  <a:gd name="T31" fmla="*/ 326655 h 208"/>
                  <a:gd name="T32" fmla="*/ 213980 w 216"/>
                  <a:gd name="T33" fmla="*/ 296031 h 208"/>
                  <a:gd name="T34" fmla="*/ 533253 w 216"/>
                  <a:gd name="T35" fmla="*/ 163327 h 208"/>
                  <a:gd name="T36" fmla="*/ 624959 w 216"/>
                  <a:gd name="T37" fmla="*/ 217770 h 208"/>
                  <a:gd name="T38" fmla="*/ 733647 w 216"/>
                  <a:gd name="T39" fmla="*/ 108885 h 208"/>
                  <a:gd name="T40" fmla="*/ 624959 w 216"/>
                  <a:gd name="T41" fmla="*/ 0 h 208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216" h="208">
                    <a:moveTo>
                      <a:pt x="184" y="0"/>
                    </a:moveTo>
                    <a:cubicBezTo>
                      <a:pt x="167" y="0"/>
                      <a:pt x="152" y="14"/>
                      <a:pt x="152" y="32"/>
                    </a:cubicBezTo>
                    <a:cubicBezTo>
                      <a:pt x="152" y="35"/>
                      <a:pt x="153" y="38"/>
                      <a:pt x="154" y="41"/>
                    </a:cubicBezTo>
                    <a:cubicBezTo>
                      <a:pt x="60" y="80"/>
                      <a:pt x="60" y="80"/>
                      <a:pt x="60" y="80"/>
                    </a:cubicBezTo>
                    <a:cubicBezTo>
                      <a:pt x="55" y="70"/>
                      <a:pt x="44" y="64"/>
                      <a:pt x="32" y="64"/>
                    </a:cubicBezTo>
                    <a:cubicBezTo>
                      <a:pt x="15" y="64"/>
                      <a:pt x="0" y="78"/>
                      <a:pt x="0" y="96"/>
                    </a:cubicBezTo>
                    <a:cubicBezTo>
                      <a:pt x="0" y="113"/>
                      <a:pt x="15" y="128"/>
                      <a:pt x="32" y="128"/>
                    </a:cubicBezTo>
                    <a:cubicBezTo>
                      <a:pt x="42" y="128"/>
                      <a:pt x="50" y="124"/>
                      <a:pt x="56" y="118"/>
                    </a:cubicBezTo>
                    <a:cubicBezTo>
                      <a:pt x="116" y="161"/>
                      <a:pt x="116" y="161"/>
                      <a:pt x="116" y="161"/>
                    </a:cubicBezTo>
                    <a:cubicBezTo>
                      <a:pt x="114" y="165"/>
                      <a:pt x="112" y="170"/>
                      <a:pt x="112" y="176"/>
                    </a:cubicBezTo>
                    <a:cubicBezTo>
                      <a:pt x="112" y="193"/>
                      <a:pt x="127" y="208"/>
                      <a:pt x="144" y="208"/>
                    </a:cubicBezTo>
                    <a:cubicBezTo>
                      <a:pt x="162" y="208"/>
                      <a:pt x="176" y="193"/>
                      <a:pt x="176" y="176"/>
                    </a:cubicBezTo>
                    <a:cubicBezTo>
                      <a:pt x="176" y="158"/>
                      <a:pt x="162" y="144"/>
                      <a:pt x="144" y="144"/>
                    </a:cubicBezTo>
                    <a:cubicBezTo>
                      <a:pt x="135" y="144"/>
                      <a:pt x="127" y="148"/>
                      <a:pt x="121" y="154"/>
                    </a:cubicBezTo>
                    <a:cubicBezTo>
                      <a:pt x="61" y="111"/>
                      <a:pt x="61" y="111"/>
                      <a:pt x="61" y="111"/>
                    </a:cubicBezTo>
                    <a:cubicBezTo>
                      <a:pt x="63" y="107"/>
                      <a:pt x="64" y="101"/>
                      <a:pt x="64" y="96"/>
                    </a:cubicBezTo>
                    <a:cubicBezTo>
                      <a:pt x="64" y="93"/>
                      <a:pt x="64" y="90"/>
                      <a:pt x="63" y="87"/>
                    </a:cubicBezTo>
                    <a:cubicBezTo>
                      <a:pt x="157" y="48"/>
                      <a:pt x="157" y="48"/>
                      <a:pt x="157" y="48"/>
                    </a:cubicBezTo>
                    <a:cubicBezTo>
                      <a:pt x="162" y="57"/>
                      <a:pt x="173" y="64"/>
                      <a:pt x="184" y="64"/>
                    </a:cubicBezTo>
                    <a:cubicBezTo>
                      <a:pt x="202" y="64"/>
                      <a:pt x="216" y="49"/>
                      <a:pt x="216" y="32"/>
                    </a:cubicBezTo>
                    <a:cubicBezTo>
                      <a:pt x="216" y="14"/>
                      <a:pt x="202" y="0"/>
                      <a:pt x="184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903"/>
    </mc:Choice>
    <mc:Fallback xmlns="">
      <p:transition xmlns:p14="http://schemas.microsoft.com/office/powerpoint/2010/main" advTm="59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3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3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8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3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3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3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  <p:bldP spid="76" grpId="0" animBg="1"/>
      <p:bldP spid="77" grpId="0" animBg="1"/>
      <p:bldP spid="78" grpId="0" animBg="1"/>
      <p:bldP spid="87" grpId="0"/>
      <p:bldP spid="88" grpId="0"/>
      <p:bldP spid="89" grpId="0"/>
      <p:bldP spid="90" grpId="0"/>
      <p:bldP spid="91" grpId="0"/>
      <p:bldP spid="9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B6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33" dirty="0">
              <a:ea typeface="方正正纤黑简体" panose="02000000000000000000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588105" y="3340813"/>
            <a:ext cx="5015797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en-US" altLang="zh-CN" sz="4800" dirty="0" smtClean="0">
                <a:solidFill>
                  <a:schemeClr val="bg1"/>
                </a:solidFill>
                <a:ea typeface="方正正纤黑简体" panose="02000000000000000000" pitchFamily="2" charset="-122"/>
              </a:rPr>
              <a:t>DATA STRUCTURE</a:t>
            </a:r>
            <a:endParaRPr lang="en-US" altLang="zh-CN" sz="4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640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B6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33" dirty="0">
              <a:ea typeface="方正正纤黑简体" panose="02000000000000000000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871302" y="2581030"/>
            <a:ext cx="2449389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dirty="0" smtClean="0">
                <a:solidFill>
                  <a:schemeClr val="bg1"/>
                </a:solidFill>
                <a:latin typeface="+mj-lt"/>
              </a:rPr>
              <a:t>Linked List</a:t>
            </a:r>
            <a:endParaRPr lang="en-US" altLang="zh-CN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4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33" dirty="0">
              <a:ea typeface="方正正纤黑简体" panose="02000000000000000000" pitchFamily="2" charset="-122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116334" y="3429000"/>
            <a:ext cx="3959324" cy="2971517"/>
            <a:chOff x="3588105" y="3340813"/>
            <a:chExt cx="5015797" cy="3764412"/>
          </a:xfrm>
        </p:grpSpPr>
        <p:sp>
          <p:nvSpPr>
            <p:cNvPr id="2" name="TextBox 1"/>
            <p:cNvSpPr txBox="1"/>
            <p:nvPr/>
          </p:nvSpPr>
          <p:spPr>
            <a:xfrm>
              <a:off x="3588105" y="3340813"/>
              <a:ext cx="5015797" cy="73866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4800" dirty="0" smtClean="0">
                  <a:solidFill>
                    <a:schemeClr val="bg1"/>
                  </a:solidFill>
                  <a:ea typeface="方正正纤黑简体" panose="02000000000000000000" pitchFamily="2" charset="-122"/>
                </a:rPr>
                <a:t>DATA STRUCTURE</a:t>
              </a:r>
              <a:endParaRPr lang="zh-CN" altLang="en-US" sz="4800" dirty="0">
                <a:solidFill>
                  <a:schemeClr val="bg1"/>
                </a:solidFill>
                <a:latin typeface="+mj-lt"/>
                <a:ea typeface="方正正纤黑简体" panose="02000000000000000000" pitchFamily="2" charset="-122"/>
              </a:endParaRPr>
            </a:p>
          </p:txBody>
        </p:sp>
        <p:sp>
          <p:nvSpPr>
            <p:cNvPr id="6" name="Oval 5"/>
            <p:cNvSpPr/>
            <p:nvPr/>
          </p:nvSpPr>
          <p:spPr>
            <a:xfrm>
              <a:off x="4343624" y="3832252"/>
              <a:ext cx="580571" cy="5805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V</a:t>
              </a:r>
              <a:endParaRPr lang="en-US" dirty="0"/>
            </a:p>
          </p:txBody>
        </p:sp>
        <p:sp>
          <p:nvSpPr>
            <p:cNvPr id="9" name="Oval 8"/>
            <p:cNvSpPr/>
            <p:nvPr/>
          </p:nvSpPr>
          <p:spPr>
            <a:xfrm>
              <a:off x="7747224" y="5019826"/>
              <a:ext cx="580571" cy="5805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E</a:t>
              </a:r>
              <a:endParaRPr lang="en-US" dirty="0"/>
            </a:p>
          </p:txBody>
        </p:sp>
        <p:sp>
          <p:nvSpPr>
            <p:cNvPr id="10" name="Oval 9"/>
            <p:cNvSpPr/>
            <p:nvPr/>
          </p:nvSpPr>
          <p:spPr>
            <a:xfrm>
              <a:off x="5578902" y="6524654"/>
              <a:ext cx="580571" cy="580571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F</a:t>
              </a:r>
              <a:endParaRPr lang="en-US" dirty="0"/>
            </a:p>
          </p:txBody>
        </p:sp>
        <p:cxnSp>
          <p:nvCxnSpPr>
            <p:cNvPr id="11" name="Curved Connector 10"/>
            <p:cNvCxnSpPr>
              <a:stCxn id="6" idx="3"/>
              <a:endCxn id="10" idx="2"/>
            </p:cNvCxnSpPr>
            <p:nvPr/>
          </p:nvCxnSpPr>
          <p:spPr>
            <a:xfrm rot="16200000" flipH="1">
              <a:off x="3760204" y="4996242"/>
              <a:ext cx="2487140" cy="1150255"/>
            </a:xfrm>
            <a:prstGeom prst="curved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urved Connector 11"/>
            <p:cNvCxnSpPr>
              <a:stCxn id="10" idx="1"/>
              <a:endCxn id="6" idx="6"/>
            </p:cNvCxnSpPr>
            <p:nvPr/>
          </p:nvCxnSpPr>
          <p:spPr>
            <a:xfrm rot="16200000" flipV="1">
              <a:off x="4050491" y="4996243"/>
              <a:ext cx="2487139" cy="739730"/>
            </a:xfrm>
            <a:prstGeom prst="curved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urved Connector 12"/>
            <p:cNvCxnSpPr>
              <a:stCxn id="6" idx="7"/>
              <a:endCxn id="9" idx="0"/>
            </p:cNvCxnSpPr>
            <p:nvPr/>
          </p:nvCxnSpPr>
          <p:spPr>
            <a:xfrm rot="16200000" flipH="1">
              <a:off x="5887065" y="2869381"/>
              <a:ext cx="1102551" cy="3198338"/>
            </a:xfrm>
            <a:prstGeom prst="curvedConnector3">
              <a:avLst>
                <a:gd name="adj1" fmla="val -28445"/>
              </a:avLst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urved Connector 13"/>
            <p:cNvCxnSpPr>
              <a:stCxn id="9" idx="1"/>
              <a:endCxn id="6" idx="6"/>
            </p:cNvCxnSpPr>
            <p:nvPr/>
          </p:nvCxnSpPr>
          <p:spPr>
            <a:xfrm rot="16200000" flipV="1">
              <a:off x="5887066" y="3159668"/>
              <a:ext cx="982311" cy="2908052"/>
            </a:xfrm>
            <a:prstGeom prst="curved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urved Connector 14"/>
            <p:cNvCxnSpPr>
              <a:stCxn id="10" idx="6"/>
              <a:endCxn id="9" idx="3"/>
            </p:cNvCxnSpPr>
            <p:nvPr/>
          </p:nvCxnSpPr>
          <p:spPr>
            <a:xfrm flipV="1">
              <a:off x="6159473" y="5515374"/>
              <a:ext cx="1672774" cy="1299566"/>
            </a:xfrm>
            <a:prstGeom prst="curved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urved Connector 15"/>
            <p:cNvCxnSpPr>
              <a:stCxn id="9" idx="2"/>
              <a:endCxn id="10" idx="7"/>
            </p:cNvCxnSpPr>
            <p:nvPr/>
          </p:nvCxnSpPr>
          <p:spPr>
            <a:xfrm rot="10800000" flipV="1">
              <a:off x="6074450" y="5310111"/>
              <a:ext cx="1672774" cy="1299565"/>
            </a:xfrm>
            <a:prstGeom prst="curvedConnector2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45464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2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2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25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7" grpId="0" animBg="1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B6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33" dirty="0">
              <a:ea typeface="方正正纤黑简体" panose="02000000000000000000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156372" y="3340813"/>
            <a:ext cx="3879268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lvl="0" algn="ctr"/>
            <a:r>
              <a:rPr lang="en-US" altLang="zh-CN" sz="4800" dirty="0" smtClean="0">
                <a:solidFill>
                  <a:schemeClr val="bg1"/>
                </a:solidFill>
                <a:ea typeface="方正正纤黑简体" panose="02000000000000000000" pitchFamily="2" charset="-122"/>
              </a:rPr>
              <a:t>ALGORITHMS</a:t>
            </a:r>
            <a:endParaRPr lang="en-US" altLang="zh-CN" sz="4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7531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2B6D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33" dirty="0">
              <a:ea typeface="方正正纤黑简体" panose="02000000000000000000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067672" y="2581030"/>
            <a:ext cx="2056653" cy="61555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 defTabSz="913765" fontAlgn="auto">
              <a:spcBef>
                <a:spcPts val="0"/>
              </a:spcBef>
              <a:spcAft>
                <a:spcPts val="0"/>
              </a:spcAft>
              <a:buFontTx/>
              <a:buNone/>
              <a:defRPr/>
            </a:pPr>
            <a:r>
              <a:rPr lang="en-US" altLang="zh-CN" sz="4000" dirty="0" smtClean="0">
                <a:solidFill>
                  <a:schemeClr val="bg1"/>
                </a:solidFill>
                <a:latin typeface="+mj-lt"/>
              </a:rPr>
              <a:t>V1 vs V2</a:t>
            </a:r>
            <a:endParaRPr lang="en-US" altLang="zh-CN" sz="40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-4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533" dirty="0">
              <a:ea typeface="方正正纤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91143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2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1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2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20000"/>
                                      </p:iterate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5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" grpId="0"/>
          <p:bldP spid="7" grpId="0" animBg="1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532" y="-18173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32" y="5582992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209272" y="1938447"/>
            <a:ext cx="1784517" cy="1784517"/>
          </a:xfrm>
          <a:prstGeom prst="ellipse">
            <a:avLst/>
          </a:prstGeom>
          <a:noFill/>
          <a:ln w="381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 smtClean="0">
                <a:solidFill>
                  <a:srgbClr val="2B6DA6"/>
                </a:solidFill>
              </a:rPr>
              <a:t>04</a:t>
            </a:r>
            <a:endParaRPr lang="zh-CN" altLang="en-US" sz="6000" dirty="0">
              <a:solidFill>
                <a:srgbClr val="2B6DA6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4610909"/>
            <a:ext cx="12191999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600" dirty="0" smtClean="0">
                <a:solidFill>
                  <a:srgbClr val="165799"/>
                </a:solidFill>
                <a:ea typeface="微软雅黑" panose="020B0503020204020204" pitchFamily="34" charset="-122"/>
                <a:cs typeface="Calibri"/>
              </a:rPr>
              <a:t>DEMONSTRATION</a:t>
            </a:r>
            <a:endParaRPr lang="zh-CN" altLang="en-US" sz="3600" dirty="0">
              <a:solidFill>
                <a:srgbClr val="165799"/>
              </a:solidFill>
              <a:ea typeface="微软雅黑" panose="020B0503020204020204" pitchFamily="34" charset="-122"/>
              <a:cs typeface="Calibri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4055976"/>
            <a:ext cx="12192000" cy="49212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cs typeface="Times New Roman"/>
              </a:rPr>
              <a:t>PART </a:t>
            </a:r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软雅黑" panose="020B0503020204020204" pitchFamily="34" charset="-122"/>
                <a:cs typeface="Times New Roman"/>
              </a:rPr>
              <a:t>IV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软雅黑" panose="020B0503020204020204" pitchFamily="34" charset="-122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8831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0705" y="288758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016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532" y="-18173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32" y="5582992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209272" y="1938447"/>
            <a:ext cx="1784517" cy="1784517"/>
          </a:xfrm>
          <a:prstGeom prst="ellipse">
            <a:avLst/>
          </a:prstGeom>
          <a:noFill/>
          <a:ln w="381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 smtClean="0">
                <a:solidFill>
                  <a:srgbClr val="2B6DA6"/>
                </a:solidFill>
              </a:rPr>
              <a:t>05</a:t>
            </a:r>
            <a:endParaRPr lang="zh-CN" altLang="en-US" sz="6000" dirty="0">
              <a:solidFill>
                <a:srgbClr val="2B6DA6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4610909"/>
            <a:ext cx="12191999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600" dirty="0">
                <a:solidFill>
                  <a:srgbClr val="165799"/>
                </a:solidFill>
                <a:ea typeface="微软雅黑" panose="020B0503020204020204" pitchFamily="34" charset="-122"/>
                <a:cs typeface="Calibri"/>
              </a:rPr>
              <a:t>CHALLENGES</a:t>
            </a:r>
            <a:endParaRPr lang="zh-CN" altLang="en-US" sz="3600" dirty="0">
              <a:solidFill>
                <a:srgbClr val="165799"/>
              </a:solidFill>
              <a:ea typeface="微软雅黑" panose="020B0503020204020204" pitchFamily="34" charset="-122"/>
              <a:cs typeface="Calibri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4055976"/>
            <a:ext cx="12192000" cy="49212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cs typeface="Times New Roman"/>
              </a:rPr>
              <a:t>PART V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软雅黑" panose="020B0503020204020204" pitchFamily="34" charset="-122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32098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365419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4" name="矩形 3" hidden="1"/>
          <p:cNvSpPr/>
          <p:nvPr/>
        </p:nvSpPr>
        <p:spPr>
          <a:xfrm>
            <a:off x="4620199" y="2581030"/>
            <a:ext cx="2951604" cy="486247"/>
          </a:xfrm>
          <a:prstGeom prst="rect">
            <a:avLst/>
          </a:prstGeom>
        </p:spPr>
        <p:txBody>
          <a:bodyPr wrap="none" lIns="0" tIns="0" rIns="0" bIns="0" numCol="1">
            <a:prstTxWarp prst="textPlain">
              <a:avLst/>
            </a:prstTxWarp>
            <a:spAutoFit/>
          </a:bodyPr>
          <a:lstStyle/>
          <a:p>
            <a:pPr lvl="0" algn="ctr"/>
            <a:r>
              <a:rPr lang="zh-CN" altLang="en-US" sz="12800" dirty="0">
                <a:solidFill>
                  <a:schemeClr val="bg1"/>
                </a:solidFill>
                <a:ea typeface="方正正纤黑简体" panose="02000000000000000000" pitchFamily="2" charset="-122"/>
              </a:rPr>
              <a:t>这可能是因为</a:t>
            </a:r>
            <a:endParaRPr lang="en-US" altLang="zh-CN" sz="12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0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4728285" y="2640664"/>
            <a:ext cx="2735429" cy="584775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Overlapping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84"/>
          <p:cNvSpPr/>
          <p:nvPr/>
        </p:nvSpPr>
        <p:spPr>
          <a:xfrm>
            <a:off x="2670542" y="3764761"/>
            <a:ext cx="6850914" cy="584775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SVG </a:t>
            </a:r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group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to predefine the order</a:t>
            </a:r>
            <a:endParaRPr lang="zh-CN" altLang="en-US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0844675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365419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4" name="矩形 3" hidden="1"/>
          <p:cNvSpPr/>
          <p:nvPr/>
        </p:nvSpPr>
        <p:spPr>
          <a:xfrm>
            <a:off x="4620199" y="2581030"/>
            <a:ext cx="2951604" cy="486247"/>
          </a:xfrm>
          <a:prstGeom prst="rect">
            <a:avLst/>
          </a:prstGeom>
        </p:spPr>
        <p:txBody>
          <a:bodyPr wrap="none" lIns="0" tIns="0" rIns="0" bIns="0" numCol="1">
            <a:prstTxWarp prst="textPlain">
              <a:avLst/>
            </a:prstTxWarp>
            <a:spAutoFit/>
          </a:bodyPr>
          <a:lstStyle/>
          <a:p>
            <a:pPr lvl="0" algn="ctr"/>
            <a:r>
              <a:rPr lang="zh-CN" altLang="en-US" sz="12800" dirty="0">
                <a:solidFill>
                  <a:schemeClr val="bg1"/>
                </a:solidFill>
                <a:ea typeface="方正正纤黑简体" panose="02000000000000000000" pitchFamily="2" charset="-122"/>
              </a:rPr>
              <a:t>这可能是因为</a:t>
            </a:r>
            <a:endParaRPr lang="en-US" altLang="zh-CN" sz="12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0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4672179" y="2650441"/>
            <a:ext cx="2847639" cy="584775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Text Position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84"/>
          <p:cNvSpPr/>
          <p:nvPr/>
        </p:nvSpPr>
        <p:spPr>
          <a:xfrm>
            <a:off x="3418438" y="3640339"/>
            <a:ext cx="5355120" cy="1569660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Vertices: 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same position</a:t>
            </a:r>
            <a:endParaRPr lang="en-US" altLang="zh-CN" sz="3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Edges: 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middle point</a:t>
            </a:r>
            <a:endParaRPr lang="en-US" altLang="zh-CN" sz="3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Faces: 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geographic median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2661602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365419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4" name="矩形 3" hidden="1"/>
          <p:cNvSpPr/>
          <p:nvPr/>
        </p:nvSpPr>
        <p:spPr>
          <a:xfrm>
            <a:off x="4620199" y="2581030"/>
            <a:ext cx="2951604" cy="486247"/>
          </a:xfrm>
          <a:prstGeom prst="rect">
            <a:avLst/>
          </a:prstGeom>
        </p:spPr>
        <p:txBody>
          <a:bodyPr wrap="none" lIns="0" tIns="0" rIns="0" bIns="0" numCol="1">
            <a:prstTxWarp prst="textPlain">
              <a:avLst/>
            </a:prstTxWarp>
            <a:spAutoFit/>
          </a:bodyPr>
          <a:lstStyle/>
          <a:p>
            <a:pPr lvl="0" algn="ctr"/>
            <a:r>
              <a:rPr lang="zh-CN" altLang="en-US" sz="12800" dirty="0">
                <a:solidFill>
                  <a:schemeClr val="bg1"/>
                </a:solidFill>
                <a:ea typeface="方正正纤黑简体" panose="02000000000000000000" pitchFamily="2" charset="-122"/>
              </a:rPr>
              <a:t>这可能是因为</a:t>
            </a:r>
            <a:endParaRPr lang="en-US" altLang="zh-CN" sz="12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0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4431312" y="2650441"/>
            <a:ext cx="3329373" cy="584775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Arrow Drawing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84"/>
          <p:cNvSpPr/>
          <p:nvPr/>
        </p:nvSpPr>
        <p:spPr>
          <a:xfrm>
            <a:off x="1995676" y="3755410"/>
            <a:ext cx="9028177" cy="1077218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Preparation: 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predefined path for arrow head</a:t>
            </a:r>
            <a:endParaRPr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Appending: 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from vertex to text</a:t>
            </a:r>
            <a:endParaRPr lang="en-US" altLang="zh-CN" sz="3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8410181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532" y="-18173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32" y="5582992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209272" y="1938447"/>
            <a:ext cx="1784517" cy="1784517"/>
          </a:xfrm>
          <a:prstGeom prst="ellipse">
            <a:avLst/>
          </a:prstGeom>
          <a:noFill/>
          <a:ln w="381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 smtClean="0">
                <a:solidFill>
                  <a:srgbClr val="2B6DA6"/>
                </a:solidFill>
              </a:rPr>
              <a:t>01</a:t>
            </a:r>
            <a:endParaRPr lang="zh-CN" altLang="en-US" sz="6000" dirty="0">
              <a:solidFill>
                <a:srgbClr val="2B6DA6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4610909"/>
            <a:ext cx="12191999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600" dirty="0" smtClean="0">
                <a:solidFill>
                  <a:srgbClr val="165799"/>
                </a:solidFill>
                <a:latin typeface="+mj-lt"/>
                <a:ea typeface="微软雅黑" panose="020B0503020204020204" pitchFamily="34" charset="-122"/>
                <a:cs typeface="Calibri"/>
              </a:rPr>
              <a:t>BACKGROUND</a:t>
            </a:r>
            <a:endParaRPr lang="zh-CN" altLang="en-US" sz="3600" dirty="0">
              <a:solidFill>
                <a:srgbClr val="165799"/>
              </a:solidFill>
              <a:latin typeface="+mj-lt"/>
              <a:ea typeface="微软雅黑" panose="020B0503020204020204" pitchFamily="34" charset="-122"/>
              <a:cs typeface="Calibri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4055976"/>
            <a:ext cx="12192000" cy="49212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软雅黑" panose="020B0503020204020204" pitchFamily="34" charset="-122"/>
                <a:cs typeface="Times New Roman"/>
              </a:rPr>
              <a:t>PART I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软雅黑" panose="020B0503020204020204" pitchFamily="34" charset="-122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46564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60"/>
    </mc:Choice>
    <mc:Fallback xmlns="">
      <p:transition xmlns:p14="http://schemas.microsoft.com/office/powerpoint/2010/main" advTm="560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365419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4" name="矩形 3" hidden="1"/>
          <p:cNvSpPr/>
          <p:nvPr/>
        </p:nvSpPr>
        <p:spPr>
          <a:xfrm>
            <a:off x="4620199" y="2581030"/>
            <a:ext cx="2951604" cy="486247"/>
          </a:xfrm>
          <a:prstGeom prst="rect">
            <a:avLst/>
          </a:prstGeom>
        </p:spPr>
        <p:txBody>
          <a:bodyPr wrap="none" lIns="0" tIns="0" rIns="0" bIns="0" numCol="1">
            <a:prstTxWarp prst="textPlain">
              <a:avLst/>
            </a:prstTxWarp>
            <a:spAutoFit/>
          </a:bodyPr>
          <a:lstStyle/>
          <a:p>
            <a:pPr lvl="0" algn="ctr"/>
            <a:r>
              <a:rPr lang="zh-CN" altLang="en-US" sz="12800" dirty="0">
                <a:solidFill>
                  <a:schemeClr val="bg1"/>
                </a:solidFill>
                <a:ea typeface="方正正纤黑简体" panose="02000000000000000000" pitchFamily="2" charset="-122"/>
              </a:rPr>
              <a:t>这可能是因为</a:t>
            </a:r>
            <a:endParaRPr lang="en-US" altLang="zh-CN" sz="12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0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440509" y="2650441"/>
            <a:ext cx="11310982" cy="584775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Animation for Non-critical Vertex-Edge Pairs Removal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84"/>
          <p:cNvSpPr/>
          <p:nvPr/>
        </p:nvSpPr>
        <p:spPr>
          <a:xfrm>
            <a:off x="1575692" y="3640340"/>
            <a:ext cx="9040616" cy="1569660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Stage 1: 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Moving vertex to the new position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Stage 2: 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Reset the points of its arms &amp; wings</a:t>
            </a:r>
          </a:p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Stage 3: 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Remove the vertex</a:t>
            </a:r>
          </a:p>
        </p:txBody>
      </p:sp>
    </p:spTree>
    <p:extLst>
      <p:ext uri="{BB962C8B-B14F-4D97-AF65-F5344CB8AC3E}">
        <p14:creationId xmlns:p14="http://schemas.microsoft.com/office/powerpoint/2010/main" val="312467779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365419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4" name="矩形 3" hidden="1"/>
          <p:cNvSpPr/>
          <p:nvPr/>
        </p:nvSpPr>
        <p:spPr>
          <a:xfrm>
            <a:off x="4620199" y="2581030"/>
            <a:ext cx="2951604" cy="486247"/>
          </a:xfrm>
          <a:prstGeom prst="rect">
            <a:avLst/>
          </a:prstGeom>
        </p:spPr>
        <p:txBody>
          <a:bodyPr wrap="none" lIns="0" tIns="0" rIns="0" bIns="0" numCol="1">
            <a:prstTxWarp prst="textPlain">
              <a:avLst/>
            </a:prstTxWarp>
            <a:spAutoFit/>
          </a:bodyPr>
          <a:lstStyle/>
          <a:p>
            <a:pPr lvl="0" algn="ctr"/>
            <a:r>
              <a:rPr lang="zh-CN" altLang="en-US" sz="12800" dirty="0">
                <a:solidFill>
                  <a:schemeClr val="bg1"/>
                </a:solidFill>
                <a:ea typeface="方正正纤黑简体" panose="02000000000000000000" pitchFamily="2" charset="-122"/>
              </a:rPr>
              <a:t>这可能是因为</a:t>
            </a:r>
            <a:endParaRPr lang="en-US" altLang="zh-CN" sz="12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0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275688" y="2650441"/>
            <a:ext cx="11640623" cy="584775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Coordinates for Non-critical Vertex-Edge Pairs Removal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84"/>
          <p:cNvSpPr/>
          <p:nvPr/>
        </p:nvSpPr>
        <p:spPr>
          <a:xfrm>
            <a:off x="1353771" y="3682839"/>
            <a:ext cx="9484456" cy="1077218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Starting from violator and critical vertices</a:t>
            </a:r>
          </a:p>
          <a:p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Using </a:t>
            </a:r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BFS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to pull the adjacent non-critical pairs</a:t>
            </a:r>
          </a:p>
        </p:txBody>
      </p:sp>
    </p:spTree>
    <p:extLst>
      <p:ext uri="{BB962C8B-B14F-4D97-AF65-F5344CB8AC3E}">
        <p14:creationId xmlns:p14="http://schemas.microsoft.com/office/powerpoint/2010/main" val="1246505324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192000" cy="3365419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4" name="矩形 3" hidden="1"/>
          <p:cNvSpPr/>
          <p:nvPr/>
        </p:nvSpPr>
        <p:spPr>
          <a:xfrm>
            <a:off x="4620199" y="2581030"/>
            <a:ext cx="2951604" cy="486247"/>
          </a:xfrm>
          <a:prstGeom prst="rect">
            <a:avLst/>
          </a:prstGeom>
        </p:spPr>
        <p:txBody>
          <a:bodyPr wrap="none" lIns="0" tIns="0" rIns="0" bIns="0" numCol="1">
            <a:prstTxWarp prst="textPlain">
              <a:avLst/>
            </a:prstTxWarp>
            <a:spAutoFit/>
          </a:bodyPr>
          <a:lstStyle/>
          <a:p>
            <a:pPr lvl="0" algn="ctr"/>
            <a:r>
              <a:rPr lang="zh-CN" altLang="en-US" sz="12800" dirty="0">
                <a:solidFill>
                  <a:schemeClr val="bg1"/>
                </a:solidFill>
                <a:ea typeface="方正正纤黑简体" panose="02000000000000000000" pitchFamily="2" charset="-122"/>
              </a:rPr>
              <a:t>这可能是因为</a:t>
            </a:r>
            <a:endParaRPr lang="en-US" altLang="zh-CN" sz="12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0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4664645" y="2650441"/>
            <a:ext cx="2862707" cy="584775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Corner Cases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84"/>
          <p:cNvSpPr/>
          <p:nvPr/>
        </p:nvSpPr>
        <p:spPr>
          <a:xfrm>
            <a:off x="841899" y="3700821"/>
            <a:ext cx="10508198" cy="1569660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Self-looping edge</a:t>
            </a:r>
          </a:p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Collinear edge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check </a:t>
            </a:r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 calculate </a:t>
            </a:r>
            <a:r>
              <a:rPr lang="en-US" altLang="zh-CN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path first</a:t>
            </a:r>
          </a:p>
          <a:p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Degenerated face</a:t>
            </a:r>
          </a:p>
        </p:txBody>
      </p:sp>
    </p:spTree>
    <p:extLst>
      <p:ext uri="{BB962C8B-B14F-4D97-AF65-F5344CB8AC3E}">
        <p14:creationId xmlns:p14="http://schemas.microsoft.com/office/powerpoint/2010/main" val="1909148533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425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  <p:bldP spid="8" grpId="0"/>
        </p:bldLst>
      </p:timing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/>
          <p:cNvSpPr/>
          <p:nvPr/>
        </p:nvSpPr>
        <p:spPr>
          <a:xfrm>
            <a:off x="0" y="3365419"/>
            <a:ext cx="12192000" cy="685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14" name="Freeform 13"/>
          <p:cNvSpPr/>
          <p:nvPr/>
        </p:nvSpPr>
        <p:spPr>
          <a:xfrm>
            <a:off x="7554141" y="4246586"/>
            <a:ext cx="1074057" cy="1407885"/>
          </a:xfrm>
          <a:custGeom>
            <a:avLst/>
            <a:gdLst>
              <a:gd name="connsiteX0" fmla="*/ 522515 w 1074057"/>
              <a:gd name="connsiteY0" fmla="*/ 0 h 1407885"/>
              <a:gd name="connsiteX1" fmla="*/ 1074057 w 1074057"/>
              <a:gd name="connsiteY1" fmla="*/ 711200 h 1407885"/>
              <a:gd name="connsiteX2" fmla="*/ 522515 w 1074057"/>
              <a:gd name="connsiteY2" fmla="*/ 1407885 h 1407885"/>
              <a:gd name="connsiteX3" fmla="*/ 0 w 1074057"/>
              <a:gd name="connsiteY3" fmla="*/ 711200 h 1407885"/>
              <a:gd name="connsiteX4" fmla="*/ 522515 w 1074057"/>
              <a:gd name="connsiteY4" fmla="*/ 0 h 14078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4057" h="1407885">
                <a:moveTo>
                  <a:pt x="522515" y="0"/>
                </a:moveTo>
                <a:cubicBezTo>
                  <a:pt x="701524" y="0"/>
                  <a:pt x="1074057" y="476553"/>
                  <a:pt x="1074057" y="711200"/>
                </a:cubicBezTo>
                <a:cubicBezTo>
                  <a:pt x="1074057" y="945847"/>
                  <a:pt x="701524" y="1407885"/>
                  <a:pt x="522515" y="1407885"/>
                </a:cubicBezTo>
                <a:cubicBezTo>
                  <a:pt x="343506" y="1407885"/>
                  <a:pt x="0" y="945847"/>
                  <a:pt x="0" y="711200"/>
                </a:cubicBezTo>
                <a:cubicBezTo>
                  <a:pt x="0" y="476553"/>
                  <a:pt x="343506" y="0"/>
                  <a:pt x="522515" y="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矩形 1"/>
          <p:cNvSpPr/>
          <p:nvPr/>
        </p:nvSpPr>
        <p:spPr>
          <a:xfrm>
            <a:off x="0" y="0"/>
            <a:ext cx="12192000" cy="3365419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dirty="0">
              <a:ea typeface="方正正纤黑简体" panose="02000000000000000000" pitchFamily="2" charset="-122"/>
            </a:endParaRPr>
          </a:p>
        </p:txBody>
      </p:sp>
      <p:sp>
        <p:nvSpPr>
          <p:cNvPr id="4" name="矩形 3" hidden="1"/>
          <p:cNvSpPr/>
          <p:nvPr/>
        </p:nvSpPr>
        <p:spPr>
          <a:xfrm>
            <a:off x="4620199" y="2581030"/>
            <a:ext cx="2951604" cy="486247"/>
          </a:xfrm>
          <a:prstGeom prst="rect">
            <a:avLst/>
          </a:prstGeom>
        </p:spPr>
        <p:txBody>
          <a:bodyPr wrap="none" lIns="0" tIns="0" rIns="0" bIns="0" numCol="1">
            <a:prstTxWarp prst="textPlain">
              <a:avLst/>
            </a:prstTxWarp>
            <a:spAutoFit/>
          </a:bodyPr>
          <a:lstStyle/>
          <a:p>
            <a:pPr lvl="0" algn="ctr"/>
            <a:r>
              <a:rPr lang="zh-CN" altLang="en-US" sz="12800" dirty="0">
                <a:solidFill>
                  <a:schemeClr val="bg1"/>
                </a:solidFill>
                <a:ea typeface="方正正纤黑简体" panose="02000000000000000000" pitchFamily="2" charset="-122"/>
              </a:rPr>
              <a:t>这可能是因为</a:t>
            </a:r>
            <a:endParaRPr lang="en-US" altLang="zh-CN" sz="12800" dirty="0">
              <a:solidFill>
                <a:schemeClr val="bg1"/>
              </a:solidFill>
              <a:ea typeface="方正正纤黑简体" panose="02000000000000000000" pitchFamily="2" charset="-122"/>
            </a:endParaRPr>
          </a:p>
        </p:txBody>
      </p:sp>
      <p:sp>
        <p:nvSpPr>
          <p:cNvPr id="85" name="矩形 84"/>
          <p:cNvSpPr/>
          <p:nvPr/>
        </p:nvSpPr>
        <p:spPr>
          <a:xfrm>
            <a:off x="3563798" y="2650441"/>
            <a:ext cx="5064400" cy="584775"/>
          </a:xfrm>
          <a:prstGeom prst="rect">
            <a:avLst/>
          </a:prstGeom>
        </p:spPr>
        <p:txBody>
          <a:bodyPr wrap="none" anchor="b">
            <a:spAutoFit/>
          </a:bodyPr>
          <a:lstStyle/>
          <a:p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Curves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ath </a:t>
            </a:r>
            <a:r>
              <a:rPr lang="en-US" altLang="zh-CN" sz="3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r>
              <a:rPr lang="en-US" altLang="zh-CN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alculation</a:t>
            </a:r>
            <a:endParaRPr lang="zh-CN" altLang="en-US" sz="3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Isosceles Triangle 2"/>
          <p:cNvSpPr/>
          <p:nvPr/>
        </p:nvSpPr>
        <p:spPr>
          <a:xfrm>
            <a:off x="3069227" y="4348186"/>
            <a:ext cx="2641600" cy="1277257"/>
          </a:xfrm>
          <a:prstGeom prst="triangl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/>
          <p:cNvCxnSpPr>
            <a:stCxn id="3" idx="0"/>
            <a:endCxn id="3" idx="3"/>
          </p:cNvCxnSpPr>
          <p:nvPr/>
        </p:nvCxnSpPr>
        <p:spPr>
          <a:xfrm>
            <a:off x="4390027" y="4348186"/>
            <a:ext cx="0" cy="1277257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reeform 10"/>
          <p:cNvSpPr/>
          <p:nvPr/>
        </p:nvSpPr>
        <p:spPr>
          <a:xfrm>
            <a:off x="3069227" y="5015829"/>
            <a:ext cx="2670628" cy="609614"/>
          </a:xfrm>
          <a:custGeom>
            <a:avLst/>
            <a:gdLst>
              <a:gd name="connsiteX0" fmla="*/ 0 w 2699657"/>
              <a:gd name="connsiteY0" fmla="*/ 595100 h 609614"/>
              <a:gd name="connsiteX1" fmla="*/ 1349829 w 2699657"/>
              <a:gd name="connsiteY1" fmla="*/ 14 h 609614"/>
              <a:gd name="connsiteX2" fmla="*/ 2699657 w 2699657"/>
              <a:gd name="connsiteY2" fmla="*/ 609614 h 6096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99657" h="609614">
                <a:moveTo>
                  <a:pt x="0" y="595100"/>
                </a:moveTo>
                <a:cubicBezTo>
                  <a:pt x="449943" y="296347"/>
                  <a:pt x="899886" y="-2405"/>
                  <a:pt x="1349829" y="14"/>
                </a:cubicBezTo>
                <a:cubicBezTo>
                  <a:pt x="1799772" y="2433"/>
                  <a:pt x="2249714" y="306023"/>
                  <a:pt x="2699657" y="609614"/>
                </a:cubicBezTo>
              </a:path>
            </a:pathLst>
          </a:cu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>
            <a:endCxn id="14" idx="2"/>
          </p:cNvCxnSpPr>
          <p:nvPr/>
        </p:nvCxnSpPr>
        <p:spPr>
          <a:xfrm flipH="1">
            <a:off x="8076656" y="4246586"/>
            <a:ext cx="14514" cy="140788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-1190171" y="2090057"/>
            <a:ext cx="184731" cy="3847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705025" y="5462110"/>
            <a:ext cx="3738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A</a:t>
            </a:r>
            <a:endParaRPr lang="en-US" sz="2000" b="1" dirty="0"/>
          </a:p>
        </p:txBody>
      </p:sp>
      <p:sp>
        <p:nvSpPr>
          <p:cNvPr id="21" name="TextBox 20"/>
          <p:cNvSpPr txBox="1"/>
          <p:nvPr/>
        </p:nvSpPr>
        <p:spPr>
          <a:xfrm>
            <a:off x="5730237" y="5425388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B</a:t>
            </a:r>
            <a:endParaRPr lang="en-US" sz="2000" b="1" dirty="0"/>
          </a:p>
        </p:txBody>
      </p:sp>
      <p:sp>
        <p:nvSpPr>
          <p:cNvPr id="22" name="TextBox 21"/>
          <p:cNvSpPr txBox="1"/>
          <p:nvPr/>
        </p:nvSpPr>
        <p:spPr>
          <a:xfrm>
            <a:off x="4223154" y="3911354"/>
            <a:ext cx="3337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P</a:t>
            </a:r>
            <a:endParaRPr lang="en-US" sz="2000" b="1" dirty="0"/>
          </a:p>
        </p:txBody>
      </p:sp>
      <p:sp>
        <p:nvSpPr>
          <p:cNvPr id="23" name="TextBox 22"/>
          <p:cNvSpPr txBox="1"/>
          <p:nvPr/>
        </p:nvSpPr>
        <p:spPr>
          <a:xfrm>
            <a:off x="7900248" y="3817448"/>
            <a:ext cx="37382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A</a:t>
            </a:r>
            <a:endParaRPr lang="en-US" sz="2000" b="1" dirty="0"/>
          </a:p>
        </p:txBody>
      </p:sp>
      <p:sp>
        <p:nvSpPr>
          <p:cNvPr id="24" name="TextBox 23"/>
          <p:cNvSpPr txBox="1"/>
          <p:nvPr/>
        </p:nvSpPr>
        <p:spPr>
          <a:xfrm>
            <a:off x="7900248" y="5698433"/>
            <a:ext cx="32893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P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749058841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425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85" grpId="0"/>
        </p:bldLst>
      </p:timing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5532" y="-18173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5532" y="5582992"/>
            <a:ext cx="12191999" cy="1275008"/>
          </a:xfrm>
          <a:prstGeom prst="rect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5209272" y="1938447"/>
            <a:ext cx="1784517" cy="1784517"/>
          </a:xfrm>
          <a:prstGeom prst="ellipse">
            <a:avLst/>
          </a:prstGeom>
          <a:noFill/>
          <a:ln w="38100">
            <a:solidFill>
              <a:srgbClr val="2F559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000" dirty="0" smtClean="0">
                <a:solidFill>
                  <a:srgbClr val="2B6DA6"/>
                </a:solidFill>
              </a:rPr>
              <a:t>06</a:t>
            </a:r>
            <a:endParaRPr lang="zh-CN" altLang="en-US" sz="6000" dirty="0">
              <a:solidFill>
                <a:srgbClr val="2B6DA6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0" y="4610909"/>
            <a:ext cx="12191999" cy="5746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600" dirty="0" smtClean="0">
                <a:solidFill>
                  <a:srgbClr val="165799"/>
                </a:solidFill>
                <a:ea typeface="微软雅黑" panose="020B0503020204020204" pitchFamily="34" charset="-122"/>
                <a:cs typeface="Calibri"/>
              </a:rPr>
              <a:t>FUTURE PLAN</a:t>
            </a:r>
            <a:endParaRPr lang="zh-CN" altLang="en-US" sz="3600" dirty="0">
              <a:solidFill>
                <a:srgbClr val="165799"/>
              </a:solidFill>
              <a:ea typeface="微软雅黑" panose="020B0503020204020204" pitchFamily="34" charset="-122"/>
              <a:cs typeface="Calibri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0" y="4120371"/>
            <a:ext cx="12192000" cy="49212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algn="ctr" defTabSz="91435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GB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软雅黑" panose="020B0503020204020204" pitchFamily="34" charset="-122"/>
                <a:cs typeface="Times New Roman"/>
              </a:rPr>
              <a:t>PART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软雅黑" panose="020B0503020204020204" pitchFamily="34" charset="-122"/>
                <a:cs typeface="Times New Roman"/>
              </a:rPr>
              <a:t> </a:t>
            </a:r>
            <a:r>
              <a: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微软雅黑" panose="020B0503020204020204" pitchFamily="34" charset="-122"/>
                <a:cs typeface="Times New Roman"/>
              </a:rPr>
              <a:t>VI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微软雅黑" panose="020B0503020204020204" pitchFamily="34" charset="-122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5349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 flipH="1">
            <a:off x="1081088" y="4868863"/>
            <a:ext cx="11110912" cy="2016125"/>
          </a:xfrm>
          <a:prstGeom prst="rtTriangle">
            <a:avLst/>
          </a:prstGeom>
          <a:solidFill>
            <a:srgbClr val="2F55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3200" noProof="1"/>
          </a:p>
        </p:txBody>
      </p:sp>
      <p:sp>
        <p:nvSpPr>
          <p:cNvPr id="19" name="Rectangle 3"/>
          <p:cNvSpPr txBox="1">
            <a:spLocks noChangeArrowheads="1"/>
          </p:cNvSpPr>
          <p:nvPr/>
        </p:nvSpPr>
        <p:spPr bwMode="auto">
          <a:xfrm rot="-627061">
            <a:off x="2377939" y="4987559"/>
            <a:ext cx="10225087" cy="49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zh-CN" sz="2800" b="1" dirty="0" smtClean="0">
                <a:solidFill>
                  <a:srgbClr val="2F5597"/>
                </a:solidFill>
                <a:sym typeface="Calibri" panose="020F0502020204030204" pitchFamily="34" charset="0"/>
              </a:rPr>
              <a:t>There is still something left to be improved...</a:t>
            </a:r>
            <a:endParaRPr lang="en-US" altLang="zh-CN" sz="2800" b="1" dirty="0">
              <a:solidFill>
                <a:srgbClr val="2F5597"/>
              </a:solidFill>
              <a:sym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8849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7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250"/>
                            </p:stCondLst>
                            <p:childTnLst>
                              <p:par>
                                <p:cTn id="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25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8" presetClass="emp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5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17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1.10083E-6 L -0.48924 -0.37342 " pathEditMode="relative" rAng="0" ptsTypes="AA">
                                      <p:cBhvr>
                                        <p:cTn id="19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4400" y="-1860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0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1289 -0.02708 L -0.40352 -0.28217 " pathEditMode="relative" rAng="0" ptsTypes="AA">
                                      <p:cBhvr>
                                        <p:cTn id="21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20820" y="-12755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300" fill="hold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by x="70000" y="7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10" grpId="1" bldLvl="0" animBg="1"/>
      <p:bldP spid="19" grpId="0" build="allAtOnce" bldLvl="0"/>
      <p:bldP spid="19" grpId="1" build="allAtOnce"/>
      <p:bldP spid="19" grpId="2" build="allAtOnce"/>
      <p:bldP spid="19" grpId="3" build="allAtOnce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6"/>
          <p:cNvSpPr>
            <a:spLocks noChangeArrowheads="1"/>
          </p:cNvSpPr>
          <p:nvPr/>
        </p:nvSpPr>
        <p:spPr bwMode="auto">
          <a:xfrm rot="-5400000">
            <a:off x="-893763" y="-1858962"/>
            <a:ext cx="3289301" cy="1498600"/>
          </a:xfrm>
          <a:prstGeom prst="notchedRightArrow">
            <a:avLst>
              <a:gd name="adj1" fmla="val 50000"/>
              <a:gd name="adj2" fmla="val 54832"/>
            </a:avLst>
          </a:prstGeom>
          <a:solidFill>
            <a:srgbClr val="335BA3"/>
          </a:solidFill>
          <a:ln>
            <a:noFill/>
          </a:ln>
          <a:extLst/>
        </p:spPr>
        <p:txBody>
          <a:bodyPr anchor="ctr"/>
          <a:lstStyle/>
          <a:p>
            <a:endParaRPr lang="zh-CN" altLang="en-US" sz="3200"/>
          </a:p>
        </p:txBody>
      </p:sp>
      <p:sp>
        <p:nvSpPr>
          <p:cNvPr id="42" name="Rectangle 3"/>
          <p:cNvSpPr txBox="1">
            <a:spLocks noChangeArrowheads="1"/>
          </p:cNvSpPr>
          <p:nvPr/>
        </p:nvSpPr>
        <p:spPr>
          <a:xfrm>
            <a:off x="1244600" y="77788"/>
            <a:ext cx="2703286" cy="589869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en-US" altLang="zh-CN" sz="3200" kern="0" noProof="1" smtClean="0">
                <a:solidFill>
                  <a:srgbClr val="335BA3"/>
                </a:solidFill>
                <a:latin typeface="+mj-lt"/>
                <a:ea typeface="+mj-lt"/>
                <a:cs typeface="+mn-ea"/>
                <a:sym typeface="Calibri" pitchFamily="34" charset="0"/>
              </a:rPr>
              <a:t>Future Plans</a:t>
            </a:r>
            <a:endParaRPr lang="en-US" altLang="zh-CN" sz="3200" kern="0" noProof="1">
              <a:solidFill>
                <a:srgbClr val="335BA3"/>
              </a:solidFill>
              <a:latin typeface="+mj-lt"/>
              <a:ea typeface="+mj-lt"/>
              <a:cs typeface="+mn-ea"/>
              <a:sym typeface="Calibri" pitchFamily="34" charset="0"/>
            </a:endParaRPr>
          </a:p>
        </p:txBody>
      </p:sp>
      <p:grpSp>
        <p:nvGrpSpPr>
          <p:cNvPr id="43" name="组合 2"/>
          <p:cNvGrpSpPr/>
          <p:nvPr/>
        </p:nvGrpSpPr>
        <p:grpSpPr>
          <a:xfrm>
            <a:off x="1244600" y="1814285"/>
            <a:ext cx="8427502" cy="954107"/>
            <a:chOff x="1981895" y="2851150"/>
            <a:chExt cx="8846177" cy="954107"/>
          </a:xfrm>
        </p:grpSpPr>
        <p:sp>
          <p:nvSpPr>
            <p:cNvPr id="44" name="文本框 1"/>
            <p:cNvSpPr txBox="1"/>
            <p:nvPr/>
          </p:nvSpPr>
          <p:spPr>
            <a:xfrm>
              <a:off x="2680274" y="2851150"/>
              <a:ext cx="8147798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defRPr/>
              </a:pPr>
              <a:r>
                <a:rPr lang="en-US" sz="2800" dirty="0">
                  <a:cs typeface="微软雅黑" charset="0"/>
                </a:rPr>
                <a:t>Using a slider with scales to control the steps in the pipeline of simplification</a:t>
              </a:r>
              <a:r>
                <a:rPr lang="en-US" sz="2800" dirty="0" smtClean="0">
                  <a:cs typeface="微软雅黑" charset="0"/>
                </a:rPr>
                <a:t>.</a:t>
              </a:r>
              <a:endParaRPr lang="en-US" sz="2800" dirty="0">
                <a:cs typeface="微软雅黑" charset="0"/>
              </a:endParaRPr>
            </a:p>
          </p:txBody>
        </p:sp>
        <p:sp>
          <p:nvSpPr>
            <p:cNvPr id="45" name="椭圆 37"/>
            <p:cNvSpPr/>
            <p:nvPr/>
          </p:nvSpPr>
          <p:spPr>
            <a:xfrm>
              <a:off x="1981895" y="2867475"/>
              <a:ext cx="618395" cy="550640"/>
            </a:xfrm>
            <a:prstGeom prst="ellipse">
              <a:avLst/>
            </a:prstGeom>
            <a:solidFill>
              <a:srgbClr val="165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2"/>
          <p:cNvGrpSpPr/>
          <p:nvPr/>
        </p:nvGrpSpPr>
        <p:grpSpPr>
          <a:xfrm>
            <a:off x="1833727" y="3364319"/>
            <a:ext cx="8473816" cy="954107"/>
            <a:chOff x="1981895" y="2851150"/>
            <a:chExt cx="8894791" cy="954107"/>
          </a:xfrm>
        </p:grpSpPr>
        <p:sp>
          <p:nvSpPr>
            <p:cNvPr id="53" name="文本框 1"/>
            <p:cNvSpPr txBox="1"/>
            <p:nvPr/>
          </p:nvSpPr>
          <p:spPr>
            <a:xfrm>
              <a:off x="2680273" y="2851150"/>
              <a:ext cx="8196413" cy="9541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buFont typeface="Arial" charset="0"/>
                <a:buNone/>
                <a:defRPr/>
              </a:pPr>
              <a:r>
                <a:rPr lang="en-US" sz="2800" dirty="0" smtClean="0">
                  <a:cs typeface="微软雅黑" charset="0"/>
                </a:rPr>
                <a:t>Using 3d instead of 2d visualization, treating function value as elevation.</a:t>
              </a:r>
              <a:endParaRPr lang="en-US" sz="2800" dirty="0">
                <a:cs typeface="微软雅黑" charset="0"/>
              </a:endParaRPr>
            </a:p>
          </p:txBody>
        </p:sp>
        <p:sp>
          <p:nvSpPr>
            <p:cNvPr id="63" name="椭圆 37"/>
            <p:cNvSpPr/>
            <p:nvPr/>
          </p:nvSpPr>
          <p:spPr>
            <a:xfrm>
              <a:off x="1981895" y="2867475"/>
              <a:ext cx="618395" cy="550640"/>
            </a:xfrm>
            <a:prstGeom prst="ellipse">
              <a:avLst/>
            </a:prstGeom>
            <a:solidFill>
              <a:srgbClr val="165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2"/>
          <p:cNvGrpSpPr/>
          <p:nvPr/>
        </p:nvGrpSpPr>
        <p:grpSpPr>
          <a:xfrm>
            <a:off x="2319853" y="4898029"/>
            <a:ext cx="8473816" cy="566965"/>
            <a:chOff x="1981895" y="2851150"/>
            <a:chExt cx="8894791" cy="566965"/>
          </a:xfrm>
        </p:grpSpPr>
        <p:sp>
          <p:nvSpPr>
            <p:cNvPr id="65" name="文本框 1"/>
            <p:cNvSpPr txBox="1"/>
            <p:nvPr/>
          </p:nvSpPr>
          <p:spPr>
            <a:xfrm>
              <a:off x="2680273" y="2851150"/>
              <a:ext cx="819641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buFont typeface="Arial" charset="0"/>
                <a:buNone/>
                <a:defRPr/>
              </a:pPr>
              <a:r>
                <a:rPr lang="en-US" sz="2800" dirty="0">
                  <a:cs typeface="微软雅黑" charset="0"/>
                </a:rPr>
                <a:t>Implementing a plugin for TTK.</a:t>
              </a:r>
            </a:p>
          </p:txBody>
        </p:sp>
        <p:sp>
          <p:nvSpPr>
            <p:cNvPr id="68" name="椭圆 37"/>
            <p:cNvSpPr/>
            <p:nvPr/>
          </p:nvSpPr>
          <p:spPr>
            <a:xfrm>
              <a:off x="1981895" y="2867475"/>
              <a:ext cx="618395" cy="550640"/>
            </a:xfrm>
            <a:prstGeom prst="ellipse">
              <a:avLst/>
            </a:prstGeom>
            <a:solidFill>
              <a:srgbClr val="16579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3920514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-1.21492E-6 L 1.66667E-6 0.1366 " pathEditMode="relative" rAng="0" ptsTypes="AA">
                                      <p:cBhvr>
                                        <p:cTn id="6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68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22" presetClass="entr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42" grpId="0" build="allAtOnce" bldLvl="0"/>
      <p:bldP spid="42" grpId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rgbClr val="00B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图片 5" descr="谢谢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640638" y="727075"/>
            <a:ext cx="6881813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-6167866" y="3902948"/>
            <a:ext cx="5756704" cy="221599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13800" spc="-300" dirty="0">
                <a:solidFill>
                  <a:srgbClr val="FFFFFF"/>
                </a:solidFill>
                <a:latin typeface="Arial"/>
                <a:cs typeface="Arial"/>
              </a:rPr>
              <a:t>Thanks</a:t>
            </a:r>
            <a:endParaRPr lang="en-US" sz="13800" spc="-3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076" name="TextBox 11"/>
          <p:cNvSpPr txBox="1">
            <a:spLocks noChangeArrowheads="1"/>
          </p:cNvSpPr>
          <p:nvPr/>
        </p:nvSpPr>
        <p:spPr bwMode="auto">
          <a:xfrm>
            <a:off x="-2748756" y="3819089"/>
            <a:ext cx="2163762" cy="101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6000" dirty="0" err="1">
                <a:solidFill>
                  <a:srgbClr val="FFFFFF"/>
                </a:solidFill>
              </a:rPr>
              <a:t>Danke</a:t>
            </a:r>
            <a:endParaRPr lang="en-US" altLang="zh-CN" sz="6000" b="1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-2219325" y="685800"/>
            <a:ext cx="2065337" cy="10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6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Merci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-2617788" y="5358606"/>
            <a:ext cx="2646878" cy="15696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TW" altLang="en-US" sz="9600" dirty="0">
                <a:solidFill>
                  <a:srgbClr val="FFFFFF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謝謝</a:t>
            </a:r>
            <a:endParaRPr lang="en-US" altLang="zh-CN" sz="9600" b="1" dirty="0">
              <a:solidFill>
                <a:srgbClr val="FFFFFF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-3941763" y="1371600"/>
            <a:ext cx="306705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ko-KR" altLang="en-US" sz="4800">
                <a:solidFill>
                  <a:srgbClr val="FFFFFF"/>
                </a:solidFill>
                <a:latin typeface="GungsuhChe" panose="02030609000101010101" pitchFamily="49" charset="-127"/>
                <a:ea typeface="GungsuhChe" panose="02030609000101010101" pitchFamily="49" charset="-127"/>
              </a:rPr>
              <a:t>고맙습니다</a:t>
            </a:r>
            <a:endParaRPr lang="en-US" altLang="zh-CN" sz="4800" b="1">
              <a:solidFill>
                <a:srgbClr val="FFFFFF"/>
              </a:solidFill>
              <a:latin typeface="GungsuhChe" panose="02030609000101010101" pitchFamily="49" charset="-127"/>
              <a:ea typeface="GungsuhChe" panose="02030609000101010101" pitchFamily="49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-3346450" y="160338"/>
            <a:ext cx="2998787" cy="8318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ja-JP" altLang="en-US" sz="4800" spc="600" dirty="0">
                <a:solidFill>
                  <a:srgbClr val="FFFFFF"/>
                </a:solidFill>
                <a:latin typeface="Osaka"/>
                <a:ea typeface="Osaka"/>
                <a:cs typeface="Osaka"/>
              </a:rPr>
              <a:t>ありがとう</a:t>
            </a:r>
            <a:endParaRPr lang="en-US" sz="4800" spc="600" dirty="0">
              <a:solidFill>
                <a:srgbClr val="FFFFFF"/>
              </a:solidFill>
              <a:latin typeface="Osaka"/>
              <a:ea typeface="Osaka"/>
              <a:cs typeface="Osaka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-3911600" y="3430588"/>
            <a:ext cx="1866900" cy="769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s-ES_tradnl" altLang="zh-CN" sz="4400" dirty="0">
                <a:solidFill>
                  <a:srgbClr val="FFFFFF"/>
                </a:solidFill>
              </a:rPr>
              <a:t>Gracias</a:t>
            </a:r>
            <a:endParaRPr lang="en-US" altLang="zh-CN" sz="4400" dirty="0">
              <a:solidFill>
                <a:srgbClr val="FFFFFF"/>
              </a:solidFill>
            </a:endParaRPr>
          </a:p>
        </p:txBody>
      </p:sp>
      <p:sp>
        <p:nvSpPr>
          <p:cNvPr id="2" name="TextBox 1"/>
          <p:cNvSpPr txBox="1">
            <a:spLocks noChangeArrowheads="1"/>
          </p:cNvSpPr>
          <p:nvPr/>
        </p:nvSpPr>
        <p:spPr bwMode="auto">
          <a:xfrm>
            <a:off x="-2408494" y="2507944"/>
            <a:ext cx="2549416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7200" dirty="0">
                <a:solidFill>
                  <a:schemeClr val="bg1"/>
                </a:solidFill>
              </a:rPr>
              <a:t>Grazie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-6259513" y="484188"/>
            <a:ext cx="326884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az-Cyrl-AZ" altLang="zh-CN" sz="6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Спасибо</a:t>
            </a:r>
            <a:endParaRPr lang="en-US" altLang="zh-CN" sz="60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87" name="图片 20" descr="封底遮罩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758825"/>
            <a:ext cx="12192000" cy="761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91" name="文本框 1"/>
          <p:cNvSpPr>
            <a:spLocks noChangeArrowheads="1"/>
          </p:cNvSpPr>
          <p:nvPr/>
        </p:nvSpPr>
        <p:spPr bwMode="auto">
          <a:xfrm>
            <a:off x="0" y="1824038"/>
            <a:ext cx="12192000" cy="2216150"/>
          </a:xfrm>
          <a:prstGeom prst="rect">
            <a:avLst/>
          </a:prstGeom>
          <a:noFill/>
          <a:ln>
            <a:noFill/>
          </a:ln>
          <a:extLst/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13800" b="1" spc="600" dirty="0">
                <a:solidFill>
                  <a:srgbClr val="99FF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Q</a:t>
            </a:r>
            <a:r>
              <a:rPr lang="en-US" altLang="zh-CN" sz="13800" b="1" spc="600" dirty="0">
                <a:solidFill>
                  <a:srgbClr val="99FF9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&amp;A</a:t>
            </a:r>
          </a:p>
        </p:txBody>
      </p:sp>
    </p:spTree>
    <p:extLst>
      <p:ext uri="{BB962C8B-B14F-4D97-AF65-F5344CB8AC3E}">
        <p14:creationId xmlns:p14="http://schemas.microsoft.com/office/powerpoint/2010/main" val="722019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repeatCount="indefinite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repeatCount="indefinite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repeatCount="indefinite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9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9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repeatCount="indefinite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repeatCount="indefinite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3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repeatCount="indefinite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repeatCount="indefinite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4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40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repeatCount="indefinite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6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60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2" presetClass="emph" presetSubtype="0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049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7" presetID="2" presetClass="entr" presetSubtype="2" repeatCount="indefinite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3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076" grpId="0"/>
      <p:bldP spid="11" grpId="0"/>
      <p:bldP spid="10" grpId="0"/>
      <p:bldP spid="5" grpId="0"/>
      <p:bldP spid="4" grpId="0"/>
      <p:bldP spid="3" grpId="0"/>
      <p:bldP spid="2" grpId="0"/>
      <p:bldP spid="13" grpId="0"/>
      <p:bldP spid="2049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 39"/>
          <p:cNvSpPr/>
          <p:nvPr/>
        </p:nvSpPr>
        <p:spPr>
          <a:xfrm>
            <a:off x="1298041" y="1376128"/>
            <a:ext cx="3639296" cy="733992"/>
          </a:xfrm>
          <a:custGeom>
            <a:avLst/>
            <a:gdLst>
              <a:gd name="connsiteX0" fmla="*/ 1 w 3122267"/>
              <a:gd name="connsiteY0" fmla="*/ 0 h 629715"/>
              <a:gd name="connsiteX1" fmla="*/ 3122267 w 3122267"/>
              <a:gd name="connsiteY1" fmla="*/ 0 h 629715"/>
              <a:gd name="connsiteX2" fmla="*/ 3122267 w 3122267"/>
              <a:gd name="connsiteY2" fmla="*/ 629715 h 629715"/>
              <a:gd name="connsiteX3" fmla="*/ 11 w 3122267"/>
              <a:gd name="connsiteY3" fmla="*/ 629715 h 629715"/>
              <a:gd name="connsiteX4" fmla="*/ 63456 w 3122267"/>
              <a:gd name="connsiteY4" fmla="*/ 623319 h 629715"/>
              <a:gd name="connsiteX5" fmla="*/ 314859 w 3122267"/>
              <a:gd name="connsiteY5" fmla="*/ 314858 h 629715"/>
              <a:gd name="connsiteX6" fmla="*/ 1 w 3122267"/>
              <a:gd name="connsiteY6" fmla="*/ 0 h 629715"/>
              <a:gd name="connsiteX7" fmla="*/ 0 w 3122267"/>
              <a:gd name="connsiteY7" fmla="*/ 0 h 629715"/>
              <a:gd name="connsiteX8" fmla="*/ 1 w 3122267"/>
              <a:gd name="connsiteY8" fmla="*/ 0 h 629715"/>
              <a:gd name="connsiteX9" fmla="*/ 0 w 3122267"/>
              <a:gd name="connsiteY9" fmla="*/ 0 h 62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22267" h="629715">
                <a:moveTo>
                  <a:pt x="1" y="0"/>
                </a:moveTo>
                <a:lnTo>
                  <a:pt x="3122267" y="0"/>
                </a:lnTo>
                <a:lnTo>
                  <a:pt x="3122267" y="629715"/>
                </a:lnTo>
                <a:lnTo>
                  <a:pt x="11" y="629715"/>
                </a:lnTo>
                <a:lnTo>
                  <a:pt x="63456" y="623319"/>
                </a:lnTo>
                <a:cubicBezTo>
                  <a:pt x="206931" y="593960"/>
                  <a:pt x="314859" y="467013"/>
                  <a:pt x="314859" y="314858"/>
                </a:cubicBezTo>
                <a:cubicBezTo>
                  <a:pt x="314859" y="140967"/>
                  <a:pt x="173892" y="0"/>
                  <a:pt x="1" y="0"/>
                </a:cubicBezTo>
                <a:close/>
                <a:moveTo>
                  <a:pt x="0" y="0"/>
                </a:moveTo>
                <a:lnTo>
                  <a:pt x="1" y="0"/>
                </a:lnTo>
                <a:lnTo>
                  <a:pt x="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noProof="1" smtClean="0">
                <a:solidFill>
                  <a:schemeClr val="bg1"/>
                </a:solidFill>
                <a:ea typeface="+mj-lt"/>
              </a:rPr>
              <a:t>Classic </a:t>
            </a:r>
            <a:r>
              <a:rPr lang="en-US" altLang="zh-CN" sz="2000" noProof="1">
                <a:solidFill>
                  <a:schemeClr val="bg1"/>
                </a:solidFill>
                <a:ea typeface="+mj-lt"/>
              </a:rPr>
              <a:t>Morse Theory</a:t>
            </a:r>
            <a:endParaRPr lang="zh-CN" altLang="en-US" sz="1800" dirty="0"/>
          </a:p>
        </p:txBody>
      </p:sp>
      <p:sp>
        <p:nvSpPr>
          <p:cNvPr id="3" name="椭圆 2"/>
          <p:cNvSpPr/>
          <p:nvPr/>
        </p:nvSpPr>
        <p:spPr>
          <a:xfrm>
            <a:off x="933227" y="1376128"/>
            <a:ext cx="733991" cy="733991"/>
          </a:xfrm>
          <a:prstGeom prst="ellipse">
            <a:avLst/>
          </a:prstGeom>
          <a:solidFill>
            <a:srgbClr val="0852A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605096" y="252859"/>
            <a:ext cx="10586907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r>
              <a:rPr lang="en-US" altLang="zh-CN" spc="600" dirty="0"/>
              <a:t> </a:t>
            </a:r>
            <a:r>
              <a:rPr lang="en-US" altLang="zh-CN" spc="600" dirty="0" smtClean="0"/>
              <a:t>BACKGROUND</a:t>
            </a:r>
            <a:endParaRPr lang="en-US" altLang="zh-CN" spc="600" dirty="0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552143" y="171837"/>
            <a:ext cx="1037455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1800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PART</a:t>
            </a:r>
          </a:p>
          <a:p>
            <a:pPr algn="ctr"/>
            <a:r>
              <a:rPr lang="en-US" altLang="zh-CN" sz="1800" b="1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ONE</a:t>
            </a:r>
            <a:endParaRPr lang="zh-CN" altLang="en-US" sz="1800" b="1" spc="600" dirty="0">
              <a:solidFill>
                <a:schemeClr val="tx2"/>
              </a:solidFill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8" name="组 49"/>
          <p:cNvGrpSpPr/>
          <p:nvPr/>
        </p:nvGrpSpPr>
        <p:grpSpPr>
          <a:xfrm>
            <a:off x="12039605" y="252857"/>
            <a:ext cx="152393" cy="484287"/>
            <a:chOff x="12039604" y="252856"/>
            <a:chExt cx="152393" cy="484287"/>
          </a:xfrm>
        </p:grpSpPr>
        <p:sp>
          <p:nvSpPr>
            <p:cNvPr id="19" name="圆角矩形 18"/>
            <p:cNvSpPr/>
            <p:nvPr/>
          </p:nvSpPr>
          <p:spPr>
            <a:xfrm rot="16200000" flipV="1">
              <a:off x="12072988" y="518121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圆角矩形 19"/>
            <p:cNvSpPr/>
            <p:nvPr/>
          </p:nvSpPr>
          <p:spPr>
            <a:xfrm rot="16200000" flipV="1">
              <a:off x="12072988" y="618134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圆角矩形 20"/>
            <p:cNvSpPr/>
            <p:nvPr/>
          </p:nvSpPr>
          <p:spPr>
            <a:xfrm rot="16200000" flipV="1">
              <a:off x="12072988" y="321750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圆角矩形 21"/>
            <p:cNvSpPr/>
            <p:nvPr/>
          </p:nvSpPr>
          <p:spPr>
            <a:xfrm rot="16200000" flipV="1">
              <a:off x="12072988" y="42176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圆角矩形 22"/>
            <p:cNvSpPr/>
            <p:nvPr/>
          </p:nvSpPr>
          <p:spPr>
            <a:xfrm rot="16200000" flipV="1">
              <a:off x="12072987" y="21947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圆角矩形 23"/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1</a:t>
            </a:r>
            <a:endParaRPr lang="zh-CN" altLang="en-US" sz="3600" dirty="0"/>
          </a:p>
        </p:txBody>
      </p:sp>
      <p:grpSp>
        <p:nvGrpSpPr>
          <p:cNvPr id="25" name="组合 99"/>
          <p:cNvGrpSpPr/>
          <p:nvPr/>
        </p:nvGrpSpPr>
        <p:grpSpPr>
          <a:xfrm>
            <a:off x="11454106" y="252858"/>
            <a:ext cx="491115" cy="484287"/>
            <a:chOff x="1528923" y="220268"/>
            <a:chExt cx="1284096" cy="1266241"/>
          </a:xfrm>
        </p:grpSpPr>
        <p:sp>
          <p:nvSpPr>
            <p:cNvPr id="26" name="圆角矩形 25"/>
            <p:cNvSpPr/>
            <p:nvPr/>
          </p:nvSpPr>
          <p:spPr>
            <a:xfrm rot="16200000" flipV="1">
              <a:off x="1537850" y="211341"/>
              <a:ext cx="1266241" cy="1284096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Freeform 96"/>
            <p:cNvSpPr>
              <a:spLocks/>
            </p:cNvSpPr>
            <p:nvPr/>
          </p:nvSpPr>
          <p:spPr bwMode="auto">
            <a:xfrm>
              <a:off x="1804148" y="499514"/>
              <a:ext cx="733647" cy="707752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AD1C2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125009" y="2390102"/>
            <a:ext cx="3168042" cy="3168042"/>
            <a:chOff x="2125009" y="2390102"/>
            <a:chExt cx="3168042" cy="3168042"/>
          </a:xfrm>
        </p:grpSpPr>
        <p:sp>
          <p:nvSpPr>
            <p:cNvPr id="32" name="任意多边形 31"/>
            <p:cNvSpPr/>
            <p:nvPr/>
          </p:nvSpPr>
          <p:spPr>
            <a:xfrm>
              <a:off x="2125009" y="2390102"/>
              <a:ext cx="3168042" cy="3168042"/>
            </a:xfrm>
            <a:custGeom>
              <a:avLst/>
              <a:gdLst>
                <a:gd name="connsiteX0" fmla="*/ 0 w 3168042"/>
                <a:gd name="connsiteY0" fmla="*/ 1584021 h 3168042"/>
                <a:gd name="connsiteX1" fmla="*/ 1584021 w 3168042"/>
                <a:gd name="connsiteY1" fmla="*/ 0 h 3168042"/>
                <a:gd name="connsiteX2" fmla="*/ 3168042 w 3168042"/>
                <a:gd name="connsiteY2" fmla="*/ 1584021 h 3168042"/>
                <a:gd name="connsiteX3" fmla="*/ 1584021 w 3168042"/>
                <a:gd name="connsiteY3" fmla="*/ 3168042 h 3168042"/>
                <a:gd name="connsiteX4" fmla="*/ 0 w 3168042"/>
                <a:gd name="connsiteY4" fmla="*/ 1584021 h 316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8042" h="3168042">
                  <a:moveTo>
                    <a:pt x="0" y="1584021"/>
                  </a:moveTo>
                  <a:cubicBezTo>
                    <a:pt x="0" y="709190"/>
                    <a:pt x="709190" y="0"/>
                    <a:pt x="1584021" y="0"/>
                  </a:cubicBezTo>
                  <a:cubicBezTo>
                    <a:pt x="2458852" y="0"/>
                    <a:pt x="3168042" y="709190"/>
                    <a:pt x="3168042" y="1584021"/>
                  </a:cubicBezTo>
                  <a:cubicBezTo>
                    <a:pt x="3168042" y="2458852"/>
                    <a:pt x="2458852" y="3168042"/>
                    <a:pt x="1584021" y="3168042"/>
                  </a:cubicBezTo>
                  <a:cubicBezTo>
                    <a:pt x="709190" y="3168042"/>
                    <a:pt x="0" y="2458852"/>
                    <a:pt x="0" y="1584021"/>
                  </a:cubicBezTo>
                  <a:close/>
                </a:path>
              </a:pathLst>
            </a:custGeom>
            <a:solidFill>
              <a:srgbClr val="0852A4">
                <a:alpha val="70000"/>
              </a:srgb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608038" tIns="491889" rIns="608038" bIns="491889" numCol="1" spcCol="1270" anchor="ctr" anchorCtr="0">
              <a:noAutofit/>
            </a:bodyPr>
            <a:lstStyle/>
            <a:p>
              <a:pPr algn="ctr" defTabSz="977900">
                <a:lnSpc>
                  <a:spcPct val="90000"/>
                </a:lnSpc>
                <a:spcAft>
                  <a:spcPct val="35000"/>
                </a:spcAft>
              </a:pPr>
              <a:endParaRPr lang="en-US" altLang="zh-CN" sz="1800" kern="1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2125009" y="3585309"/>
              <a:ext cx="316804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/>
                  </a:solidFill>
                </a:rPr>
                <a:t>Classic Morse Theory</a:t>
              </a:r>
              <a:endParaRPr lang="en-US" altLang="zh-CN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Text Box 6"/>
          <p:cNvSpPr txBox="1">
            <a:spLocks noChangeArrowheads="1"/>
          </p:cNvSpPr>
          <p:nvPr/>
        </p:nvSpPr>
        <p:spPr bwMode="auto">
          <a:xfrm>
            <a:off x="1498423" y="2826829"/>
            <a:ext cx="9079362" cy="3139321"/>
          </a:xfrm>
          <a:prstGeom prst="rect">
            <a:avLst/>
          </a:prstGeom>
          <a:noFill/>
          <a:ln w="9525">
            <a:solidFill>
              <a:srgbClr val="2B68A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Classical Morse Theory is a mathematical technique which was introduced by </a:t>
            </a:r>
            <a:r>
              <a:rPr lang="en-US" altLang="en-US" sz="2200" b="1" dirty="0" smtClean="0">
                <a:latin typeface="+mn-lt"/>
                <a:sym typeface="Arial" panose="020B0604020202020204" pitchFamily="34" charset="0"/>
              </a:rPr>
              <a:t>Marston Morse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. It enables one to analyze the topology of a manifold by studying </a:t>
            </a:r>
            <a:r>
              <a:rPr lang="en-US" altLang="en-US" sz="2200" b="1" dirty="0" smtClean="0">
                <a:latin typeface="+mn-lt"/>
                <a:sym typeface="Arial" panose="020B0604020202020204" pitchFamily="34" charset="0"/>
              </a:rPr>
              <a:t>differentiable functions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 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on that manifold. Morse theory allows one to </a:t>
            </a:r>
            <a:r>
              <a:rPr lang="en-US" altLang="en-US" sz="2200" b="1" dirty="0">
                <a:latin typeface="+mn-lt"/>
                <a:sym typeface="Arial" panose="020B0604020202020204" pitchFamily="34" charset="0"/>
              </a:rPr>
              <a:t>find CW </a:t>
            </a:r>
            <a:r>
              <a:rPr lang="en-US" altLang="en-US" sz="2200" b="1" dirty="0" smtClean="0">
                <a:latin typeface="+mn-lt"/>
                <a:sym typeface="Arial" panose="020B0604020202020204" pitchFamily="34" charset="0"/>
              </a:rPr>
              <a:t>structures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 and </a:t>
            </a:r>
            <a:r>
              <a:rPr lang="en-US" altLang="en-US" sz="2200" b="1" dirty="0">
                <a:latin typeface="+mn-lt"/>
                <a:sym typeface="Arial" panose="020B0604020202020204" pitchFamily="34" charset="0"/>
              </a:rPr>
              <a:t>handle decompositions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 on manifolds and to obtain substantial information 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about their 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homology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.</a:t>
            </a:r>
            <a:endParaRPr lang="en-US" altLang="en-US" sz="2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6596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026 1.85185E-6 L -0.19766 -0.3169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70" y="-1585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to x="19877" y="19877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8" presetClass="emp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 from="0" to="0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1974 0.31782 L 0.00013 0.00069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70" y="-1585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" presetClass="emph" presetSubtype="0" accel="50000" decel="5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503091" y="503091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8" presetClass="emph" presetSubtype="0" accel="50000" decel="50000" fill="hold" grpId="3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 from="0" to="0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" grpId="0" animBg="1"/>
      <p:bldP spid="3" grpId="1" animBg="1"/>
      <p:bldP spid="3" grpId="2" animBg="1"/>
      <p:bldP spid="3" grpId="3" animBg="1"/>
      <p:bldP spid="3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882" y="667878"/>
            <a:ext cx="10010295" cy="585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2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 39"/>
          <p:cNvSpPr/>
          <p:nvPr/>
        </p:nvSpPr>
        <p:spPr>
          <a:xfrm>
            <a:off x="1298041" y="1376128"/>
            <a:ext cx="3639296" cy="733992"/>
          </a:xfrm>
          <a:custGeom>
            <a:avLst/>
            <a:gdLst>
              <a:gd name="connsiteX0" fmla="*/ 1 w 3122267"/>
              <a:gd name="connsiteY0" fmla="*/ 0 h 629715"/>
              <a:gd name="connsiteX1" fmla="*/ 3122267 w 3122267"/>
              <a:gd name="connsiteY1" fmla="*/ 0 h 629715"/>
              <a:gd name="connsiteX2" fmla="*/ 3122267 w 3122267"/>
              <a:gd name="connsiteY2" fmla="*/ 629715 h 629715"/>
              <a:gd name="connsiteX3" fmla="*/ 11 w 3122267"/>
              <a:gd name="connsiteY3" fmla="*/ 629715 h 629715"/>
              <a:gd name="connsiteX4" fmla="*/ 63456 w 3122267"/>
              <a:gd name="connsiteY4" fmla="*/ 623319 h 629715"/>
              <a:gd name="connsiteX5" fmla="*/ 314859 w 3122267"/>
              <a:gd name="connsiteY5" fmla="*/ 314858 h 629715"/>
              <a:gd name="connsiteX6" fmla="*/ 1 w 3122267"/>
              <a:gd name="connsiteY6" fmla="*/ 0 h 629715"/>
              <a:gd name="connsiteX7" fmla="*/ 0 w 3122267"/>
              <a:gd name="connsiteY7" fmla="*/ 0 h 629715"/>
              <a:gd name="connsiteX8" fmla="*/ 1 w 3122267"/>
              <a:gd name="connsiteY8" fmla="*/ 0 h 629715"/>
              <a:gd name="connsiteX9" fmla="*/ 0 w 3122267"/>
              <a:gd name="connsiteY9" fmla="*/ 0 h 62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22267" h="629715">
                <a:moveTo>
                  <a:pt x="1" y="0"/>
                </a:moveTo>
                <a:lnTo>
                  <a:pt x="3122267" y="0"/>
                </a:lnTo>
                <a:lnTo>
                  <a:pt x="3122267" y="629715"/>
                </a:lnTo>
                <a:lnTo>
                  <a:pt x="11" y="629715"/>
                </a:lnTo>
                <a:lnTo>
                  <a:pt x="63456" y="623319"/>
                </a:lnTo>
                <a:cubicBezTo>
                  <a:pt x="206931" y="593960"/>
                  <a:pt x="314859" y="467013"/>
                  <a:pt x="314859" y="314858"/>
                </a:cubicBezTo>
                <a:cubicBezTo>
                  <a:pt x="314859" y="140967"/>
                  <a:pt x="173892" y="0"/>
                  <a:pt x="1" y="0"/>
                </a:cubicBezTo>
                <a:close/>
                <a:moveTo>
                  <a:pt x="0" y="0"/>
                </a:moveTo>
                <a:lnTo>
                  <a:pt x="1" y="0"/>
                </a:lnTo>
                <a:lnTo>
                  <a:pt x="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noProof="1" smtClean="0">
                <a:solidFill>
                  <a:schemeClr val="bg1"/>
                </a:solidFill>
                <a:ea typeface="+mj-lt"/>
              </a:rPr>
              <a:t>Discrete </a:t>
            </a:r>
            <a:r>
              <a:rPr lang="en-US" altLang="zh-CN" sz="2000" noProof="1">
                <a:solidFill>
                  <a:schemeClr val="bg1"/>
                </a:solidFill>
                <a:ea typeface="+mj-lt"/>
              </a:rPr>
              <a:t>Morse Theory</a:t>
            </a:r>
            <a:endParaRPr lang="zh-CN" altLang="en-US" sz="1800" dirty="0"/>
          </a:p>
        </p:txBody>
      </p:sp>
      <p:sp>
        <p:nvSpPr>
          <p:cNvPr id="3" name="椭圆 2"/>
          <p:cNvSpPr/>
          <p:nvPr/>
        </p:nvSpPr>
        <p:spPr>
          <a:xfrm>
            <a:off x="933227" y="1376128"/>
            <a:ext cx="733991" cy="733991"/>
          </a:xfrm>
          <a:prstGeom prst="ellipse">
            <a:avLst/>
          </a:prstGeom>
          <a:solidFill>
            <a:srgbClr val="0852A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605096" y="252859"/>
            <a:ext cx="10586907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r>
              <a:rPr lang="en-US" altLang="zh-CN" spc="600" dirty="0"/>
              <a:t> </a:t>
            </a:r>
            <a:r>
              <a:rPr lang="en-US" altLang="zh-CN" spc="600" dirty="0" smtClean="0"/>
              <a:t>BACKGROUND</a:t>
            </a:r>
            <a:endParaRPr lang="en-US" altLang="zh-CN" spc="600" dirty="0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552143" y="171837"/>
            <a:ext cx="1037455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1800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PART</a:t>
            </a:r>
          </a:p>
          <a:p>
            <a:pPr algn="ctr"/>
            <a:r>
              <a:rPr lang="en-US" altLang="zh-CN" sz="1800" b="1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ONE</a:t>
            </a:r>
            <a:endParaRPr lang="zh-CN" altLang="en-US" sz="1800" b="1" spc="600" dirty="0">
              <a:solidFill>
                <a:schemeClr val="tx2"/>
              </a:solidFill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8" name="组 49"/>
          <p:cNvGrpSpPr/>
          <p:nvPr/>
        </p:nvGrpSpPr>
        <p:grpSpPr>
          <a:xfrm>
            <a:off x="12039605" y="252857"/>
            <a:ext cx="152393" cy="484287"/>
            <a:chOff x="12039604" y="252856"/>
            <a:chExt cx="152393" cy="484287"/>
          </a:xfrm>
        </p:grpSpPr>
        <p:sp>
          <p:nvSpPr>
            <p:cNvPr id="19" name="圆角矩形 18"/>
            <p:cNvSpPr/>
            <p:nvPr/>
          </p:nvSpPr>
          <p:spPr>
            <a:xfrm rot="16200000" flipV="1">
              <a:off x="12072988" y="518121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圆角矩形 19"/>
            <p:cNvSpPr/>
            <p:nvPr/>
          </p:nvSpPr>
          <p:spPr>
            <a:xfrm rot="16200000" flipV="1">
              <a:off x="12072988" y="618134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圆角矩形 20"/>
            <p:cNvSpPr/>
            <p:nvPr/>
          </p:nvSpPr>
          <p:spPr>
            <a:xfrm rot="16200000" flipV="1">
              <a:off x="12072988" y="321750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圆角矩形 21"/>
            <p:cNvSpPr/>
            <p:nvPr/>
          </p:nvSpPr>
          <p:spPr>
            <a:xfrm rot="16200000" flipV="1">
              <a:off x="12072988" y="42176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圆角矩形 22"/>
            <p:cNvSpPr/>
            <p:nvPr/>
          </p:nvSpPr>
          <p:spPr>
            <a:xfrm rot="16200000" flipV="1">
              <a:off x="12072987" y="21947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圆角矩形 23"/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1</a:t>
            </a:r>
            <a:endParaRPr lang="zh-CN" altLang="en-US" sz="3600" dirty="0"/>
          </a:p>
        </p:txBody>
      </p:sp>
      <p:grpSp>
        <p:nvGrpSpPr>
          <p:cNvPr id="25" name="组合 99"/>
          <p:cNvGrpSpPr/>
          <p:nvPr/>
        </p:nvGrpSpPr>
        <p:grpSpPr>
          <a:xfrm>
            <a:off x="11454106" y="252858"/>
            <a:ext cx="491115" cy="484287"/>
            <a:chOff x="1528923" y="220268"/>
            <a:chExt cx="1284096" cy="1266241"/>
          </a:xfrm>
        </p:grpSpPr>
        <p:sp>
          <p:nvSpPr>
            <p:cNvPr id="26" name="圆角矩形 25"/>
            <p:cNvSpPr/>
            <p:nvPr/>
          </p:nvSpPr>
          <p:spPr>
            <a:xfrm rot="16200000" flipV="1">
              <a:off x="1537850" y="211341"/>
              <a:ext cx="1266241" cy="1284096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Freeform 96"/>
            <p:cNvSpPr>
              <a:spLocks/>
            </p:cNvSpPr>
            <p:nvPr/>
          </p:nvSpPr>
          <p:spPr bwMode="auto">
            <a:xfrm>
              <a:off x="1804148" y="499514"/>
              <a:ext cx="733647" cy="707752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AD1C2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125009" y="2390102"/>
            <a:ext cx="3168042" cy="3168042"/>
            <a:chOff x="2125009" y="2390102"/>
            <a:chExt cx="3168042" cy="3168042"/>
          </a:xfrm>
        </p:grpSpPr>
        <p:sp>
          <p:nvSpPr>
            <p:cNvPr id="32" name="任意多边形 31"/>
            <p:cNvSpPr/>
            <p:nvPr/>
          </p:nvSpPr>
          <p:spPr>
            <a:xfrm>
              <a:off x="2125009" y="2390102"/>
              <a:ext cx="3168042" cy="3168042"/>
            </a:xfrm>
            <a:custGeom>
              <a:avLst/>
              <a:gdLst>
                <a:gd name="connsiteX0" fmla="*/ 0 w 3168042"/>
                <a:gd name="connsiteY0" fmla="*/ 1584021 h 3168042"/>
                <a:gd name="connsiteX1" fmla="*/ 1584021 w 3168042"/>
                <a:gd name="connsiteY1" fmla="*/ 0 h 3168042"/>
                <a:gd name="connsiteX2" fmla="*/ 3168042 w 3168042"/>
                <a:gd name="connsiteY2" fmla="*/ 1584021 h 3168042"/>
                <a:gd name="connsiteX3" fmla="*/ 1584021 w 3168042"/>
                <a:gd name="connsiteY3" fmla="*/ 3168042 h 3168042"/>
                <a:gd name="connsiteX4" fmla="*/ 0 w 3168042"/>
                <a:gd name="connsiteY4" fmla="*/ 1584021 h 316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8042" h="3168042">
                  <a:moveTo>
                    <a:pt x="0" y="1584021"/>
                  </a:moveTo>
                  <a:cubicBezTo>
                    <a:pt x="0" y="709190"/>
                    <a:pt x="709190" y="0"/>
                    <a:pt x="1584021" y="0"/>
                  </a:cubicBezTo>
                  <a:cubicBezTo>
                    <a:pt x="2458852" y="0"/>
                    <a:pt x="3168042" y="709190"/>
                    <a:pt x="3168042" y="1584021"/>
                  </a:cubicBezTo>
                  <a:cubicBezTo>
                    <a:pt x="3168042" y="2458852"/>
                    <a:pt x="2458852" y="3168042"/>
                    <a:pt x="1584021" y="3168042"/>
                  </a:cubicBezTo>
                  <a:cubicBezTo>
                    <a:pt x="709190" y="3168042"/>
                    <a:pt x="0" y="2458852"/>
                    <a:pt x="0" y="1584021"/>
                  </a:cubicBezTo>
                  <a:close/>
                </a:path>
              </a:pathLst>
            </a:custGeom>
            <a:solidFill>
              <a:srgbClr val="0852A4">
                <a:alpha val="70000"/>
              </a:srgb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608038" tIns="491889" rIns="608038" bIns="491889" numCol="1" spcCol="1270" anchor="ctr" anchorCtr="0">
              <a:noAutofit/>
            </a:bodyPr>
            <a:lstStyle/>
            <a:p>
              <a:pPr algn="ctr" defTabSz="977900">
                <a:lnSpc>
                  <a:spcPct val="90000"/>
                </a:lnSpc>
                <a:spcAft>
                  <a:spcPct val="35000"/>
                </a:spcAft>
              </a:pPr>
              <a:endParaRPr lang="en-US" altLang="zh-CN" sz="1800" kern="1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2125009" y="3585309"/>
              <a:ext cx="316804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/>
                  </a:solidFill>
                </a:rPr>
                <a:t>Discrete Morse Theory</a:t>
              </a:r>
              <a:endParaRPr lang="en-US" altLang="zh-CN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Text Box 6"/>
          <p:cNvSpPr txBox="1">
            <a:spLocks noChangeArrowheads="1"/>
          </p:cNvSpPr>
          <p:nvPr/>
        </p:nvSpPr>
        <p:spPr bwMode="auto">
          <a:xfrm>
            <a:off x="1498423" y="2561175"/>
            <a:ext cx="9079362" cy="3139321"/>
          </a:xfrm>
          <a:prstGeom prst="rect">
            <a:avLst/>
          </a:prstGeom>
          <a:noFill/>
          <a:ln w="9525">
            <a:solidFill>
              <a:srgbClr val="2B68A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Discrete Morse Theory is a combinatorial adaptation of Morse theory 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developed by </a:t>
            </a:r>
            <a:r>
              <a:rPr lang="en-US" altLang="en-US" sz="2200" b="1" dirty="0">
                <a:latin typeface="+mn-lt"/>
                <a:sym typeface="Arial" panose="020B0604020202020204" pitchFamily="34" charset="0"/>
              </a:rPr>
              <a:t>Robin Forman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. Instead of a manifold which is continuous, it analyzes the 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topology of 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a simplicial complex which is </a:t>
            </a:r>
            <a:r>
              <a:rPr lang="en-US" altLang="en-US" sz="2200" b="1" dirty="0">
                <a:latin typeface="+mn-lt"/>
                <a:sym typeface="Arial" panose="020B0604020202020204" pitchFamily="34" charset="0"/>
              </a:rPr>
              <a:t>discrete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. Discrete Morse Theory allows one to </a:t>
            </a:r>
            <a:r>
              <a:rPr lang="en-US" altLang="en-US" sz="2200" b="1" dirty="0" smtClean="0">
                <a:latin typeface="+mn-lt"/>
                <a:sym typeface="Arial" panose="020B0604020202020204" pitchFamily="34" charset="0"/>
              </a:rPr>
              <a:t>find critical </a:t>
            </a:r>
            <a:r>
              <a:rPr lang="en-US" altLang="en-US" sz="2200" b="1" dirty="0" err="1">
                <a:latin typeface="+mn-lt"/>
                <a:sym typeface="Arial" panose="020B0604020202020204" pitchFamily="34" charset="0"/>
              </a:rPr>
              <a:t>simplices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, </a:t>
            </a:r>
            <a:r>
              <a:rPr lang="en-US" altLang="en-US" sz="2200" b="1" dirty="0">
                <a:latin typeface="+mn-lt"/>
                <a:sym typeface="Arial" panose="020B0604020202020204" pitchFamily="34" charset="0"/>
              </a:rPr>
              <a:t>remove non-critical </a:t>
            </a:r>
            <a:r>
              <a:rPr lang="en-US" altLang="en-US" sz="2200" b="1" dirty="0" err="1">
                <a:latin typeface="+mn-lt"/>
                <a:sym typeface="Arial" panose="020B0604020202020204" pitchFamily="34" charset="0"/>
              </a:rPr>
              <a:t>simplices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 and </a:t>
            </a:r>
            <a:r>
              <a:rPr lang="en-US" altLang="en-US" sz="2200" b="1" dirty="0">
                <a:latin typeface="+mn-lt"/>
                <a:sym typeface="Arial" panose="020B0604020202020204" pitchFamily="34" charset="0"/>
              </a:rPr>
              <a:t>simplify the original </a:t>
            </a:r>
            <a:r>
              <a:rPr lang="en-US" altLang="en-US" sz="2200" b="1" dirty="0" smtClean="0">
                <a:latin typeface="+mn-lt"/>
                <a:sym typeface="Arial" panose="020B0604020202020204" pitchFamily="34" charset="0"/>
              </a:rPr>
              <a:t>simplicial complex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.</a:t>
            </a:r>
            <a:endParaRPr lang="en-US" altLang="en-US" sz="2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44603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026 1.85185E-6 L -0.19766 -0.3169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70" y="-1585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to x="19877" y="19877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8" presetClass="emp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 from="0" to="0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1974 0.31782 L 0.00013 0.00069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70" y="-1585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" presetClass="emph" presetSubtype="0" accel="50000" decel="5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503091" y="503091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8" presetClass="emph" presetSubtype="0" accel="50000" decel="50000" fill="hold" grpId="3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 from="0" to="0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" grpId="0" animBg="1"/>
      <p:bldP spid="3" grpId="1" animBg="1"/>
      <p:bldP spid="3" grpId="2" animBg="1"/>
      <p:bldP spid="3" grpId="3" animBg="1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337" y="658266"/>
            <a:ext cx="10712926" cy="5541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2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 39"/>
          <p:cNvSpPr/>
          <p:nvPr/>
        </p:nvSpPr>
        <p:spPr>
          <a:xfrm>
            <a:off x="1298041" y="1376128"/>
            <a:ext cx="3639296" cy="733992"/>
          </a:xfrm>
          <a:custGeom>
            <a:avLst/>
            <a:gdLst>
              <a:gd name="connsiteX0" fmla="*/ 1 w 3122267"/>
              <a:gd name="connsiteY0" fmla="*/ 0 h 629715"/>
              <a:gd name="connsiteX1" fmla="*/ 3122267 w 3122267"/>
              <a:gd name="connsiteY1" fmla="*/ 0 h 629715"/>
              <a:gd name="connsiteX2" fmla="*/ 3122267 w 3122267"/>
              <a:gd name="connsiteY2" fmla="*/ 629715 h 629715"/>
              <a:gd name="connsiteX3" fmla="*/ 11 w 3122267"/>
              <a:gd name="connsiteY3" fmla="*/ 629715 h 629715"/>
              <a:gd name="connsiteX4" fmla="*/ 63456 w 3122267"/>
              <a:gd name="connsiteY4" fmla="*/ 623319 h 629715"/>
              <a:gd name="connsiteX5" fmla="*/ 314859 w 3122267"/>
              <a:gd name="connsiteY5" fmla="*/ 314858 h 629715"/>
              <a:gd name="connsiteX6" fmla="*/ 1 w 3122267"/>
              <a:gd name="connsiteY6" fmla="*/ 0 h 629715"/>
              <a:gd name="connsiteX7" fmla="*/ 0 w 3122267"/>
              <a:gd name="connsiteY7" fmla="*/ 0 h 629715"/>
              <a:gd name="connsiteX8" fmla="*/ 1 w 3122267"/>
              <a:gd name="connsiteY8" fmla="*/ 0 h 629715"/>
              <a:gd name="connsiteX9" fmla="*/ 0 w 3122267"/>
              <a:gd name="connsiteY9" fmla="*/ 0 h 6297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22267" h="629715">
                <a:moveTo>
                  <a:pt x="1" y="0"/>
                </a:moveTo>
                <a:lnTo>
                  <a:pt x="3122267" y="0"/>
                </a:lnTo>
                <a:lnTo>
                  <a:pt x="3122267" y="629715"/>
                </a:lnTo>
                <a:lnTo>
                  <a:pt x="11" y="629715"/>
                </a:lnTo>
                <a:lnTo>
                  <a:pt x="63456" y="623319"/>
                </a:lnTo>
                <a:cubicBezTo>
                  <a:pt x="206931" y="593960"/>
                  <a:pt x="314859" y="467013"/>
                  <a:pt x="314859" y="314858"/>
                </a:cubicBezTo>
                <a:cubicBezTo>
                  <a:pt x="314859" y="140967"/>
                  <a:pt x="173892" y="0"/>
                  <a:pt x="1" y="0"/>
                </a:cubicBezTo>
                <a:close/>
                <a:moveTo>
                  <a:pt x="0" y="0"/>
                </a:moveTo>
                <a:lnTo>
                  <a:pt x="1" y="0"/>
                </a:lnTo>
                <a:lnTo>
                  <a:pt x="0" y="0"/>
                </a:lnTo>
                <a:close/>
              </a:path>
            </a:pathLst>
          </a:cu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noProof="1" smtClean="0">
                <a:solidFill>
                  <a:schemeClr val="bg1"/>
                </a:solidFill>
                <a:ea typeface="+mj-lt"/>
              </a:rPr>
              <a:t>Discrete Stratified </a:t>
            </a:r>
          </a:p>
          <a:p>
            <a:pPr algn="ctr"/>
            <a:r>
              <a:rPr lang="en-US" altLang="zh-CN" sz="2000" noProof="1" smtClean="0">
                <a:solidFill>
                  <a:schemeClr val="bg1"/>
                </a:solidFill>
                <a:ea typeface="+mj-lt"/>
              </a:rPr>
              <a:t>Morse </a:t>
            </a:r>
            <a:r>
              <a:rPr lang="en-US" altLang="zh-CN" sz="2000" noProof="1">
                <a:solidFill>
                  <a:schemeClr val="bg1"/>
                </a:solidFill>
                <a:ea typeface="+mj-lt"/>
              </a:rPr>
              <a:t>Theory</a:t>
            </a:r>
            <a:endParaRPr lang="zh-CN" altLang="en-US" sz="1800" dirty="0"/>
          </a:p>
        </p:txBody>
      </p:sp>
      <p:sp>
        <p:nvSpPr>
          <p:cNvPr id="3" name="椭圆 2"/>
          <p:cNvSpPr/>
          <p:nvPr/>
        </p:nvSpPr>
        <p:spPr>
          <a:xfrm>
            <a:off x="933227" y="1376128"/>
            <a:ext cx="733991" cy="733991"/>
          </a:xfrm>
          <a:prstGeom prst="ellipse">
            <a:avLst/>
          </a:prstGeom>
          <a:solidFill>
            <a:srgbClr val="0852A4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779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605096" y="252859"/>
            <a:ext cx="10586907" cy="484285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  <a:alpha val="0"/>
                </a:schemeClr>
              </a:gs>
              <a:gs pos="78000">
                <a:schemeClr val="accent5"/>
              </a:gs>
            </a:gsLst>
            <a:lin ang="10800000" scaled="0"/>
          </a:gradFill>
          <a:ln>
            <a:noFill/>
          </a:ln>
          <a:effectLst>
            <a:outerShdw blurRad="393700" dist="76200" dir="5820000" sx="99000" sy="99000" algn="t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r>
              <a:rPr lang="en-US" altLang="zh-CN" spc="600" dirty="0"/>
              <a:t> </a:t>
            </a:r>
            <a:r>
              <a:rPr lang="en-US" altLang="zh-CN" spc="600" dirty="0" smtClean="0"/>
              <a:t>BACKGROUND</a:t>
            </a:r>
            <a:endParaRPr lang="en-US" altLang="zh-CN" spc="600" dirty="0"/>
          </a:p>
        </p:txBody>
      </p:sp>
      <p:sp>
        <p:nvSpPr>
          <p:cNvPr id="17" name="文本框 16"/>
          <p:cNvSpPr txBox="1">
            <a:spLocks/>
          </p:cNvSpPr>
          <p:nvPr/>
        </p:nvSpPr>
        <p:spPr>
          <a:xfrm>
            <a:off x="552143" y="171837"/>
            <a:ext cx="1037455" cy="646327"/>
          </a:xfrm>
          <a:prstGeom prst="rect">
            <a:avLst/>
          </a:prstGeom>
          <a:noFill/>
        </p:spPr>
        <p:txBody>
          <a:bodyPr wrap="none" lIns="91436" tIns="45718" rIns="91436" bIns="45718" rtlCol="0">
            <a:spAutoFit/>
          </a:bodyPr>
          <a:lstStyle/>
          <a:p>
            <a:pPr algn="ctr"/>
            <a:r>
              <a:rPr lang="en-US" altLang="zh-CN" sz="1800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PART</a:t>
            </a:r>
          </a:p>
          <a:p>
            <a:pPr algn="ctr"/>
            <a:r>
              <a:rPr lang="en-US" altLang="zh-CN" sz="1800" b="1" spc="600" dirty="0" smtClean="0">
                <a:solidFill>
                  <a:schemeClr val="tx2"/>
                </a:solidFill>
                <a:latin typeface="+mj-lt"/>
                <a:ea typeface="微软雅黑" panose="020B0503020204020204" pitchFamily="34" charset="-122"/>
              </a:rPr>
              <a:t>ONE</a:t>
            </a:r>
            <a:endParaRPr lang="zh-CN" altLang="en-US" sz="1800" b="1" spc="600" dirty="0">
              <a:solidFill>
                <a:schemeClr val="tx2"/>
              </a:solidFill>
              <a:latin typeface="+mj-lt"/>
              <a:ea typeface="微软雅黑" panose="020B0503020204020204" pitchFamily="34" charset="-122"/>
            </a:endParaRPr>
          </a:p>
        </p:txBody>
      </p:sp>
      <p:grpSp>
        <p:nvGrpSpPr>
          <p:cNvPr id="18" name="组 49"/>
          <p:cNvGrpSpPr/>
          <p:nvPr/>
        </p:nvGrpSpPr>
        <p:grpSpPr>
          <a:xfrm>
            <a:off x="12039605" y="252857"/>
            <a:ext cx="152393" cy="484287"/>
            <a:chOff x="12039604" y="252856"/>
            <a:chExt cx="152393" cy="484287"/>
          </a:xfrm>
        </p:grpSpPr>
        <p:sp>
          <p:nvSpPr>
            <p:cNvPr id="19" name="圆角矩形 18"/>
            <p:cNvSpPr/>
            <p:nvPr/>
          </p:nvSpPr>
          <p:spPr>
            <a:xfrm rot="16200000" flipV="1">
              <a:off x="12072988" y="518121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圆角矩形 19"/>
            <p:cNvSpPr/>
            <p:nvPr/>
          </p:nvSpPr>
          <p:spPr>
            <a:xfrm rot="16200000" flipV="1">
              <a:off x="12072988" y="618134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圆角矩形 20"/>
            <p:cNvSpPr/>
            <p:nvPr/>
          </p:nvSpPr>
          <p:spPr>
            <a:xfrm rot="16200000" flipV="1">
              <a:off x="12072988" y="321750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4472C4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圆角矩形 21"/>
            <p:cNvSpPr/>
            <p:nvPr/>
          </p:nvSpPr>
          <p:spPr>
            <a:xfrm rot="16200000" flipV="1">
              <a:off x="12072988" y="42176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圆角矩形 22"/>
            <p:cNvSpPr/>
            <p:nvPr/>
          </p:nvSpPr>
          <p:spPr>
            <a:xfrm rot="16200000" flipV="1">
              <a:off x="12072987" y="219473"/>
              <a:ext cx="85626" cy="152392"/>
            </a:xfrm>
            <a:prstGeom prst="roundRect">
              <a:avLst>
                <a:gd name="adj" fmla="val 5039"/>
              </a:avLst>
            </a:prstGeom>
            <a:solidFill>
              <a:srgbClr val="2F5597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4" name="圆角矩形 23"/>
          <p:cNvSpPr/>
          <p:nvPr/>
        </p:nvSpPr>
        <p:spPr>
          <a:xfrm rot="10800000" flipV="1">
            <a:off x="-5664" y="249441"/>
            <a:ext cx="484287" cy="491115"/>
          </a:xfrm>
          <a:prstGeom prst="roundRect">
            <a:avLst>
              <a:gd name="adj" fmla="val 5039"/>
            </a:avLst>
          </a:prstGeom>
          <a:solidFill>
            <a:schemeClr val="accent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r>
              <a:rPr lang="en-US" altLang="zh-CN" sz="3600" dirty="0" smtClean="0"/>
              <a:t>1</a:t>
            </a:r>
            <a:endParaRPr lang="zh-CN" altLang="en-US" sz="3600" dirty="0"/>
          </a:p>
        </p:txBody>
      </p:sp>
      <p:grpSp>
        <p:nvGrpSpPr>
          <p:cNvPr id="25" name="组合 99"/>
          <p:cNvGrpSpPr/>
          <p:nvPr/>
        </p:nvGrpSpPr>
        <p:grpSpPr>
          <a:xfrm>
            <a:off x="11454106" y="252858"/>
            <a:ext cx="491115" cy="484287"/>
            <a:chOff x="1528923" y="220268"/>
            <a:chExt cx="1284096" cy="1266241"/>
          </a:xfrm>
        </p:grpSpPr>
        <p:sp>
          <p:nvSpPr>
            <p:cNvPr id="26" name="圆角矩形 25"/>
            <p:cNvSpPr/>
            <p:nvPr/>
          </p:nvSpPr>
          <p:spPr>
            <a:xfrm rot="16200000" flipV="1">
              <a:off x="1537850" y="211341"/>
              <a:ext cx="1266241" cy="1284096"/>
            </a:xfrm>
            <a:prstGeom prst="roundRect">
              <a:avLst>
                <a:gd name="adj" fmla="val 5039"/>
              </a:avLst>
            </a:prstGeom>
            <a:solidFill>
              <a:schemeClr val="accent5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Freeform 96"/>
            <p:cNvSpPr>
              <a:spLocks/>
            </p:cNvSpPr>
            <p:nvPr/>
          </p:nvSpPr>
          <p:spPr bwMode="auto">
            <a:xfrm>
              <a:off x="1804148" y="499514"/>
              <a:ext cx="733647" cy="707752"/>
            </a:xfrm>
            <a:custGeom>
              <a:avLst/>
              <a:gdLst>
                <a:gd name="T0" fmla="*/ 184 w 216"/>
                <a:gd name="T1" fmla="*/ 0 h 208"/>
                <a:gd name="T2" fmla="*/ 152 w 216"/>
                <a:gd name="T3" fmla="*/ 32 h 208"/>
                <a:gd name="T4" fmla="*/ 154 w 216"/>
                <a:gd name="T5" fmla="*/ 41 h 208"/>
                <a:gd name="T6" fmla="*/ 60 w 216"/>
                <a:gd name="T7" fmla="*/ 80 h 208"/>
                <a:gd name="T8" fmla="*/ 32 w 216"/>
                <a:gd name="T9" fmla="*/ 64 h 208"/>
                <a:gd name="T10" fmla="*/ 0 w 216"/>
                <a:gd name="T11" fmla="*/ 96 h 208"/>
                <a:gd name="T12" fmla="*/ 32 w 216"/>
                <a:gd name="T13" fmla="*/ 128 h 208"/>
                <a:gd name="T14" fmla="*/ 56 w 216"/>
                <a:gd name="T15" fmla="*/ 118 h 208"/>
                <a:gd name="T16" fmla="*/ 116 w 216"/>
                <a:gd name="T17" fmla="*/ 161 h 208"/>
                <a:gd name="T18" fmla="*/ 112 w 216"/>
                <a:gd name="T19" fmla="*/ 176 h 208"/>
                <a:gd name="T20" fmla="*/ 144 w 216"/>
                <a:gd name="T21" fmla="*/ 208 h 208"/>
                <a:gd name="T22" fmla="*/ 176 w 216"/>
                <a:gd name="T23" fmla="*/ 176 h 208"/>
                <a:gd name="T24" fmla="*/ 144 w 216"/>
                <a:gd name="T25" fmla="*/ 144 h 208"/>
                <a:gd name="T26" fmla="*/ 121 w 216"/>
                <a:gd name="T27" fmla="*/ 154 h 208"/>
                <a:gd name="T28" fmla="*/ 61 w 216"/>
                <a:gd name="T29" fmla="*/ 111 h 208"/>
                <a:gd name="T30" fmla="*/ 64 w 216"/>
                <a:gd name="T31" fmla="*/ 96 h 208"/>
                <a:gd name="T32" fmla="*/ 63 w 216"/>
                <a:gd name="T33" fmla="*/ 87 h 208"/>
                <a:gd name="T34" fmla="*/ 157 w 216"/>
                <a:gd name="T35" fmla="*/ 48 h 208"/>
                <a:gd name="T36" fmla="*/ 184 w 216"/>
                <a:gd name="T37" fmla="*/ 64 h 208"/>
                <a:gd name="T38" fmla="*/ 216 w 216"/>
                <a:gd name="T39" fmla="*/ 32 h 208"/>
                <a:gd name="T40" fmla="*/ 184 w 216"/>
                <a:gd name="T41" fmla="*/ 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16" h="208">
                  <a:moveTo>
                    <a:pt x="184" y="0"/>
                  </a:moveTo>
                  <a:cubicBezTo>
                    <a:pt x="167" y="0"/>
                    <a:pt x="152" y="14"/>
                    <a:pt x="152" y="32"/>
                  </a:cubicBezTo>
                  <a:cubicBezTo>
                    <a:pt x="152" y="35"/>
                    <a:pt x="153" y="38"/>
                    <a:pt x="154" y="41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55" y="70"/>
                    <a:pt x="44" y="64"/>
                    <a:pt x="32" y="64"/>
                  </a:cubicBezTo>
                  <a:cubicBezTo>
                    <a:pt x="15" y="64"/>
                    <a:pt x="0" y="78"/>
                    <a:pt x="0" y="96"/>
                  </a:cubicBezTo>
                  <a:cubicBezTo>
                    <a:pt x="0" y="113"/>
                    <a:pt x="15" y="128"/>
                    <a:pt x="32" y="128"/>
                  </a:cubicBezTo>
                  <a:cubicBezTo>
                    <a:pt x="42" y="128"/>
                    <a:pt x="50" y="124"/>
                    <a:pt x="56" y="118"/>
                  </a:cubicBezTo>
                  <a:cubicBezTo>
                    <a:pt x="116" y="161"/>
                    <a:pt x="116" y="161"/>
                    <a:pt x="116" y="161"/>
                  </a:cubicBezTo>
                  <a:cubicBezTo>
                    <a:pt x="114" y="165"/>
                    <a:pt x="112" y="170"/>
                    <a:pt x="112" y="176"/>
                  </a:cubicBezTo>
                  <a:cubicBezTo>
                    <a:pt x="112" y="193"/>
                    <a:pt x="127" y="208"/>
                    <a:pt x="144" y="208"/>
                  </a:cubicBezTo>
                  <a:cubicBezTo>
                    <a:pt x="162" y="208"/>
                    <a:pt x="176" y="193"/>
                    <a:pt x="176" y="176"/>
                  </a:cubicBezTo>
                  <a:cubicBezTo>
                    <a:pt x="176" y="158"/>
                    <a:pt x="162" y="144"/>
                    <a:pt x="144" y="144"/>
                  </a:cubicBezTo>
                  <a:cubicBezTo>
                    <a:pt x="135" y="144"/>
                    <a:pt x="127" y="148"/>
                    <a:pt x="121" y="154"/>
                  </a:cubicBezTo>
                  <a:cubicBezTo>
                    <a:pt x="61" y="111"/>
                    <a:pt x="61" y="111"/>
                    <a:pt x="61" y="111"/>
                  </a:cubicBezTo>
                  <a:cubicBezTo>
                    <a:pt x="63" y="107"/>
                    <a:pt x="64" y="101"/>
                    <a:pt x="64" y="96"/>
                  </a:cubicBezTo>
                  <a:cubicBezTo>
                    <a:pt x="64" y="93"/>
                    <a:pt x="64" y="90"/>
                    <a:pt x="63" y="87"/>
                  </a:cubicBezTo>
                  <a:cubicBezTo>
                    <a:pt x="157" y="48"/>
                    <a:pt x="157" y="48"/>
                    <a:pt x="157" y="48"/>
                  </a:cubicBezTo>
                  <a:cubicBezTo>
                    <a:pt x="162" y="57"/>
                    <a:pt x="173" y="64"/>
                    <a:pt x="184" y="64"/>
                  </a:cubicBezTo>
                  <a:cubicBezTo>
                    <a:pt x="202" y="64"/>
                    <a:pt x="216" y="49"/>
                    <a:pt x="216" y="32"/>
                  </a:cubicBezTo>
                  <a:cubicBezTo>
                    <a:pt x="216" y="14"/>
                    <a:pt x="202" y="0"/>
                    <a:pt x="184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AD1C2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125009" y="2390102"/>
            <a:ext cx="3168042" cy="3168042"/>
            <a:chOff x="2125009" y="2390102"/>
            <a:chExt cx="3168042" cy="3168042"/>
          </a:xfrm>
        </p:grpSpPr>
        <p:sp>
          <p:nvSpPr>
            <p:cNvPr id="32" name="任意多边形 31"/>
            <p:cNvSpPr/>
            <p:nvPr/>
          </p:nvSpPr>
          <p:spPr>
            <a:xfrm>
              <a:off x="2125009" y="2390102"/>
              <a:ext cx="3168042" cy="3168042"/>
            </a:xfrm>
            <a:custGeom>
              <a:avLst/>
              <a:gdLst>
                <a:gd name="connsiteX0" fmla="*/ 0 w 3168042"/>
                <a:gd name="connsiteY0" fmla="*/ 1584021 h 3168042"/>
                <a:gd name="connsiteX1" fmla="*/ 1584021 w 3168042"/>
                <a:gd name="connsiteY1" fmla="*/ 0 h 3168042"/>
                <a:gd name="connsiteX2" fmla="*/ 3168042 w 3168042"/>
                <a:gd name="connsiteY2" fmla="*/ 1584021 h 3168042"/>
                <a:gd name="connsiteX3" fmla="*/ 1584021 w 3168042"/>
                <a:gd name="connsiteY3" fmla="*/ 3168042 h 3168042"/>
                <a:gd name="connsiteX4" fmla="*/ 0 w 3168042"/>
                <a:gd name="connsiteY4" fmla="*/ 1584021 h 3168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68042" h="3168042">
                  <a:moveTo>
                    <a:pt x="0" y="1584021"/>
                  </a:moveTo>
                  <a:cubicBezTo>
                    <a:pt x="0" y="709190"/>
                    <a:pt x="709190" y="0"/>
                    <a:pt x="1584021" y="0"/>
                  </a:cubicBezTo>
                  <a:cubicBezTo>
                    <a:pt x="2458852" y="0"/>
                    <a:pt x="3168042" y="709190"/>
                    <a:pt x="3168042" y="1584021"/>
                  </a:cubicBezTo>
                  <a:cubicBezTo>
                    <a:pt x="3168042" y="2458852"/>
                    <a:pt x="2458852" y="3168042"/>
                    <a:pt x="1584021" y="3168042"/>
                  </a:cubicBezTo>
                  <a:cubicBezTo>
                    <a:pt x="709190" y="3168042"/>
                    <a:pt x="0" y="2458852"/>
                    <a:pt x="0" y="1584021"/>
                  </a:cubicBezTo>
                  <a:close/>
                </a:path>
              </a:pathLst>
            </a:custGeom>
            <a:solidFill>
              <a:srgbClr val="0852A4">
                <a:alpha val="70000"/>
              </a:srgbClr>
            </a:solidFill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2">
                <a:alpha val="5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alpha val="50000"/>
                <a:hueOff val="0"/>
                <a:satOff val="0"/>
                <a:lumOff val="0"/>
                <a:alphaOff val="0"/>
              </a:schemeClr>
            </a:effectRef>
            <a:fontRef idx="minor">
              <a:schemeClr val="tx1"/>
            </a:fontRef>
          </p:style>
          <p:txBody>
            <a:bodyPr spcFirstLastPara="0" vert="horz" wrap="square" lIns="608038" tIns="491889" rIns="608038" bIns="491889" numCol="1" spcCol="1270" anchor="ctr" anchorCtr="0">
              <a:noAutofit/>
            </a:bodyPr>
            <a:lstStyle/>
            <a:p>
              <a:pPr algn="ctr" defTabSz="977900">
                <a:lnSpc>
                  <a:spcPct val="90000"/>
                </a:lnSpc>
                <a:spcAft>
                  <a:spcPct val="35000"/>
                </a:spcAft>
              </a:pPr>
              <a:endParaRPr lang="en-US" altLang="zh-CN" sz="1800" kern="1200" dirty="0" smtClean="0">
                <a:solidFill>
                  <a:schemeClr val="bg1"/>
                </a:solidFill>
              </a:endParaRPr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2125009" y="3585309"/>
              <a:ext cx="3168042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/>
                  </a:solidFill>
                </a:rPr>
                <a:t>Discrete Stratified Morse Theory</a:t>
              </a:r>
              <a:endParaRPr lang="en-US" altLang="zh-CN" sz="2800" dirty="0">
                <a:solidFill>
                  <a:schemeClr val="bg1"/>
                </a:solidFill>
              </a:endParaRPr>
            </a:p>
          </p:txBody>
        </p:sp>
      </p:grpSp>
      <p:sp>
        <p:nvSpPr>
          <p:cNvPr id="31" name="Text Box 6"/>
          <p:cNvSpPr txBox="1">
            <a:spLocks noChangeArrowheads="1"/>
          </p:cNvSpPr>
          <p:nvPr/>
        </p:nvSpPr>
        <p:spPr bwMode="auto">
          <a:xfrm>
            <a:off x="1498423" y="2926654"/>
            <a:ext cx="9079362" cy="2631490"/>
          </a:xfrm>
          <a:prstGeom prst="rect">
            <a:avLst/>
          </a:prstGeom>
          <a:noFill/>
          <a:ln w="9525">
            <a:solidFill>
              <a:srgbClr val="2B68AC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pPr algn="just">
              <a:lnSpc>
                <a:spcPct val="150000"/>
              </a:lnSpc>
              <a:spcBef>
                <a:spcPct val="50000"/>
              </a:spcBef>
            </a:pP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Stratified Discrete Morse Theory a refinement of Discrete Morse Theory 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proposed by </a:t>
            </a:r>
            <a:r>
              <a:rPr lang="en-US" altLang="en-US" sz="2200" b="1" dirty="0">
                <a:latin typeface="+mn-lt"/>
                <a:sym typeface="Arial" panose="020B0604020202020204" pitchFamily="34" charset="0"/>
              </a:rPr>
              <a:t>Kevin Knudson and </a:t>
            </a:r>
            <a:r>
              <a:rPr lang="en-US" altLang="en-US" sz="2200" b="1" dirty="0" err="1">
                <a:latin typeface="+mn-lt"/>
                <a:sym typeface="Arial" panose="020B0604020202020204" pitchFamily="34" charset="0"/>
              </a:rPr>
              <a:t>Bei</a:t>
            </a:r>
            <a:r>
              <a:rPr lang="en-US" altLang="en-US" sz="2200" b="1" dirty="0">
                <a:latin typeface="+mn-lt"/>
                <a:sym typeface="Arial" panose="020B0604020202020204" pitchFamily="34" charset="0"/>
              </a:rPr>
              <a:t> Wang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. It </a:t>
            </a:r>
            <a:r>
              <a:rPr lang="en-US" altLang="en-US" sz="2200" b="1" dirty="0">
                <a:latin typeface="+mn-lt"/>
                <a:sym typeface="Arial" panose="020B0604020202020204" pitchFamily="34" charset="0"/>
              </a:rPr>
              <a:t>expands the usage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 of Discrete Morse 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Theory from </a:t>
            </a:r>
            <a:r>
              <a:rPr lang="en-US" altLang="en-US" sz="2200" dirty="0">
                <a:latin typeface="+mn-lt"/>
                <a:sym typeface="Arial" panose="020B0604020202020204" pitchFamily="34" charset="0"/>
              </a:rPr>
              <a:t>simplicial complex with Discrete Morse Function to simplicial complex </a:t>
            </a:r>
            <a:r>
              <a:rPr lang="en-US" altLang="en-US" sz="2200" dirty="0" smtClean="0">
                <a:latin typeface="+mn-lt"/>
                <a:sym typeface="Arial" panose="020B0604020202020204" pitchFamily="34" charset="0"/>
              </a:rPr>
              <a:t>with any function value.</a:t>
            </a:r>
            <a:endParaRPr lang="en-US" altLang="en-US" sz="2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5909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3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0026 1.85185E-6 L -0.19766 -0.3169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70" y="-15856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  <p:to x="19877" y="19877"/>
                                    </p:animScale>
                                  </p:childTnLst>
                                </p:cTn>
                              </p:par>
                              <p:par>
                                <p:cTn id="15" presetID="8" presetClass="emp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 from="0" to="0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1974 0.31782 L 0.00013 0.00069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870" y="-1585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" presetClass="emph" presetSubtype="0" accel="50000" decel="50000" fill="hold" grpId="2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  <p:from x="503091" y="503091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8" presetClass="emph" presetSubtype="0" accel="50000" decel="50000" fill="hold" grpId="3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21600000" from="0" to="0">
                                      <p:cBhvr>
                                        <p:cTn id="2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75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3" grpId="0" animBg="1"/>
      <p:bldP spid="3" grpId="1" animBg="1"/>
      <p:bldP spid="3" grpId="2" animBg="1"/>
      <p:bldP spid="3" grpId="3" animBg="1"/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76" y="1752600"/>
            <a:ext cx="11467151" cy="386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139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6103</TotalTime>
  <Words>1292</Words>
  <Application>Microsoft Macintosh PowerPoint</Application>
  <PresentationFormat>Widescreen</PresentationFormat>
  <Paragraphs>224</Paragraphs>
  <Slides>37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54" baseType="lpstr">
      <vt:lpstr>Arial</vt:lpstr>
      <vt:lpstr>Arial Black</vt:lpstr>
      <vt:lpstr>Calibri</vt:lpstr>
      <vt:lpstr>Cambria Math</vt:lpstr>
      <vt:lpstr>Century Gothic</vt:lpstr>
      <vt:lpstr>Eras Light ITC</vt:lpstr>
      <vt:lpstr>GungsuhChe</vt:lpstr>
      <vt:lpstr>MS PGothic</vt:lpstr>
      <vt:lpstr>Osaka</vt:lpstr>
      <vt:lpstr>Segoe UI Semilight</vt:lpstr>
      <vt:lpstr>Times New Roman</vt:lpstr>
      <vt:lpstr>华文细黑</vt:lpstr>
      <vt:lpstr>宋体</vt:lpstr>
      <vt:lpstr>微软雅黑</vt:lpstr>
      <vt:lpstr>方正姚体</vt:lpstr>
      <vt:lpstr>方正正纤黑简体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subject/>
  <dc:creator>Yeqing Kong</dc:creator>
  <cp:keywords/>
  <dc:description/>
  <cp:lastModifiedBy>Liang Yulong</cp:lastModifiedBy>
  <cp:revision>461</cp:revision>
  <dcterms:created xsi:type="dcterms:W3CDTF">2015-04-07T16:28:23Z</dcterms:created>
  <dcterms:modified xsi:type="dcterms:W3CDTF">2018-04-30T05:54:09Z</dcterms:modified>
  <cp:category/>
</cp:coreProperties>
</file>

<file path=docProps/thumbnail.jpeg>
</file>